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66"/>
  </p:notesMasterIdLst>
  <p:handoutMasterIdLst>
    <p:handoutMasterId r:id="rId67"/>
  </p:handoutMasterIdLst>
  <p:sldIdLst>
    <p:sldId id="256" r:id="rId2"/>
    <p:sldId id="300" r:id="rId3"/>
    <p:sldId id="271" r:id="rId4"/>
    <p:sldId id="281" r:id="rId5"/>
    <p:sldId id="298" r:id="rId6"/>
    <p:sldId id="279" r:id="rId7"/>
    <p:sldId id="311" r:id="rId8"/>
    <p:sldId id="312" r:id="rId9"/>
    <p:sldId id="313" r:id="rId10"/>
    <p:sldId id="280" r:id="rId11"/>
    <p:sldId id="304" r:id="rId12"/>
    <p:sldId id="303" r:id="rId13"/>
    <p:sldId id="302" r:id="rId14"/>
    <p:sldId id="317" r:id="rId15"/>
    <p:sldId id="314" r:id="rId16"/>
    <p:sldId id="318" r:id="rId17"/>
    <p:sldId id="284" r:id="rId18"/>
    <p:sldId id="319" r:id="rId19"/>
    <p:sldId id="285" r:id="rId20"/>
    <p:sldId id="320" r:id="rId21"/>
    <p:sldId id="322" r:id="rId22"/>
    <p:sldId id="283" r:id="rId23"/>
    <p:sldId id="286" r:id="rId24"/>
    <p:sldId id="321" r:id="rId25"/>
    <p:sldId id="323" r:id="rId26"/>
    <p:sldId id="288" r:id="rId27"/>
    <p:sldId id="328" r:id="rId28"/>
    <p:sldId id="324" r:id="rId29"/>
    <p:sldId id="289" r:id="rId30"/>
    <p:sldId id="327" r:id="rId31"/>
    <p:sldId id="290" r:id="rId32"/>
    <p:sldId id="326" r:id="rId33"/>
    <p:sldId id="293" r:id="rId34"/>
    <p:sldId id="316" r:id="rId35"/>
    <p:sldId id="331" r:id="rId36"/>
    <p:sldId id="333" r:id="rId37"/>
    <p:sldId id="332" r:id="rId38"/>
    <p:sldId id="347" r:id="rId39"/>
    <p:sldId id="348" r:id="rId40"/>
    <p:sldId id="297" r:id="rId41"/>
    <p:sldId id="292" r:id="rId42"/>
    <p:sldId id="351" r:id="rId43"/>
    <p:sldId id="296" r:id="rId44"/>
    <p:sldId id="349" r:id="rId45"/>
    <p:sldId id="295" r:id="rId46"/>
    <p:sldId id="350" r:id="rId47"/>
    <p:sldId id="294" r:id="rId48"/>
    <p:sldId id="345" r:id="rId49"/>
    <p:sldId id="346" r:id="rId50"/>
    <p:sldId id="305" r:id="rId51"/>
    <p:sldId id="335" r:id="rId52"/>
    <p:sldId id="336" r:id="rId53"/>
    <p:sldId id="306" r:id="rId54"/>
    <p:sldId id="329" r:id="rId55"/>
    <p:sldId id="352" r:id="rId56"/>
    <p:sldId id="340" r:id="rId57"/>
    <p:sldId id="342" r:id="rId58"/>
    <p:sldId id="343" r:id="rId59"/>
    <p:sldId id="307" r:id="rId60"/>
    <p:sldId id="338" r:id="rId61"/>
    <p:sldId id="341" r:id="rId62"/>
    <p:sldId id="309" r:id="rId63"/>
    <p:sldId id="325" r:id="rId64"/>
    <p:sldId id="315" r:id="rId65"/>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7B70"/>
    <a:srgbClr val="B87E3F"/>
    <a:srgbClr val="B37B3D"/>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88083" autoAdjust="0"/>
  </p:normalViewPr>
  <p:slideViewPr>
    <p:cSldViewPr>
      <p:cViewPr>
        <p:scale>
          <a:sx n="110" d="100"/>
          <a:sy n="110" d="100"/>
        </p:scale>
        <p:origin x="-8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extLst/>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a:lstStyle>
            <a:extLst/>
          </a:lstStyle>
          <a:p>
            <a:fld id="{31555DB1-8736-42A3-B48D-2B08FB93332A}" type="datetimeFigureOut">
              <a:rPr lang="en-US" smtClean="0"/>
              <a:pPr/>
              <a:t>2/5/2016</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a:lstStyle>
            <a:extLst/>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a:lstStyle>
            <a:extLst/>
          </a:lstStyle>
          <a:p>
            <a:fld id="{5400D380-E0D7-4EB1-B91E-BFCC7DA7F29D}" type="slidenum">
              <a:rPr lang="en-US" smtClean="0"/>
              <a:pPr/>
              <a:t>‹#›</a:t>
            </a:fld>
            <a:endParaRPr lang="en-US"/>
          </a:p>
        </p:txBody>
      </p:sp>
    </p:spTree>
    <p:extLst>
      <p:ext uri="{BB962C8B-B14F-4D97-AF65-F5344CB8AC3E}">
        <p14:creationId xmlns:p14="http://schemas.microsoft.com/office/powerpoint/2010/main" val="25492054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extLst/>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a:lstStyle>
            <a:extLst/>
          </a:lstStyle>
          <a:p>
            <a:fld id="{0BDB199F-A56C-4049-BA04-1447030960FF}" type="datetimeFigureOut">
              <a:rPr lang="en-US" smtClean="0"/>
              <a:pPr/>
              <a:t>2/5/2016</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anchor="ctr"/>
          <a:lstStyle>
            <a:extLst/>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a:lstStyle>
            <a:extLst/>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a:lstStyle>
            <a:extLst/>
          </a:lstStyle>
          <a:p>
            <a:fld id="{B3A019F3-8596-4028-9847-CBD3A185B07A}" type="slidenum">
              <a:rPr lang="en-US" smtClean="0"/>
              <a:pPr/>
              <a:t>‹#›</a:t>
            </a:fld>
            <a:endParaRPr lang="en-US"/>
          </a:p>
        </p:txBody>
      </p:sp>
    </p:spTree>
    <p:extLst>
      <p:ext uri="{BB962C8B-B14F-4D97-AF65-F5344CB8AC3E}">
        <p14:creationId xmlns:p14="http://schemas.microsoft.com/office/powerpoint/2010/main" val="1839893902"/>
      </p:ext>
    </p:extLst>
  </p:cSld>
  <p:clrMap bg1="lt1" tx1="dk1" bg2="lt2" tx2="dk2" accent1="accent1" accent2="accent2" accent3="accent3" accent4="accent4" accent5="accent5" accent6="accent6" hlink="hlink" folHlink="folHlink"/>
  <p:hf hdr="0" ftr="0" dt="0"/>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r>
              <a:rPr lang="en-US" dirty="0" smtClean="0"/>
              <a:t>Photo on Left: MSN in </a:t>
            </a:r>
            <a:r>
              <a:rPr lang="en-US" dirty="0" err="1" smtClean="0"/>
              <a:t>NAc</a:t>
            </a:r>
            <a:r>
              <a:rPr lang="en-US" dirty="0" smtClean="0"/>
              <a:t>;</a:t>
            </a:r>
            <a:r>
              <a:rPr lang="en-US" baseline="0" dirty="0" smtClean="0"/>
              <a:t> </a:t>
            </a:r>
            <a:r>
              <a:rPr lang="en-US" dirty="0" smtClean="0"/>
              <a:t>Photo on right:</a:t>
            </a:r>
            <a:r>
              <a:rPr lang="en-US" baseline="0" dirty="0" smtClean="0"/>
              <a:t> </a:t>
            </a:r>
            <a:r>
              <a:rPr lang="en-US" baseline="0" dirty="0" err="1" smtClean="0"/>
              <a:t>NAc</a:t>
            </a:r>
            <a:r>
              <a:rPr lang="en-US" baseline="0" dirty="0" smtClean="0"/>
              <a:t> neurons fluorescing green after being injected with a virus</a:t>
            </a:r>
            <a:endParaRPr lang="en-US" dirty="0"/>
          </a:p>
        </p:txBody>
      </p:sp>
      <p:sp>
        <p:nvSpPr>
          <p:cNvPr id="4" name="Rectangle 4"/>
          <p:cNvSpPr>
            <a:spLocks noGrp="1"/>
          </p:cNvSpPr>
          <p:nvPr>
            <p:ph type="sldNum" sz="quarter" idx="10"/>
          </p:nvPr>
        </p:nvSpPr>
        <p:spPr/>
        <p:txBody>
          <a:bodyPr/>
          <a:lstStyle>
            <a:extLst/>
          </a:lstStyle>
          <a:p>
            <a:fld id="{B3A019F3-8596-4028-9847-CBD3A185B07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Multi‐pulse light stimulation results in greater dopamine (DA) release than electrical stimulation. DA release with 1, 5, 10, and 20 pulse stimulations with either electrical (red) or light (blue) stimulation of the same location (</a:t>
            </a:r>
            <a:r>
              <a:rPr lang="en-US" i="1" dirty="0" smtClean="0"/>
              <a:t>n</a:t>
            </a:r>
            <a:r>
              <a:rPr lang="en-US" dirty="0" smtClean="0"/>
              <a:t> = 12/8). (a) Average multi‐pulse (5, 10 and 20 pulses) DA release, presented as a percentage of the single pulse (1 pulse) baseline release, is greater using light stimulation versus electrical stimulation). (b) Average DA release per stimulus pulse (DA/p; total DA/# pulses), normalized to 1 pulse baseline release, decreases across multi‐pulse trains (5, 10, and 20 pulses) for both electrical and light stimulation; however, light stimulation results in less inhibition of DA/p than electrical stimulation (</a:t>
            </a:r>
            <a:r>
              <a:rPr lang="en-US" i="1" dirty="0" smtClean="0"/>
              <a:t>n</a:t>
            </a:r>
            <a:r>
              <a:rPr lang="en-US" dirty="0" smtClean="0"/>
              <a:t> = 12/8). *</a:t>
            </a:r>
            <a:r>
              <a:rPr lang="en-US" i="1" dirty="0" smtClean="0"/>
              <a:t>p</a:t>
            </a:r>
            <a:r>
              <a:rPr lang="en-US" dirty="0" smtClean="0"/>
              <a:t> &lt; 0.05 versus </a:t>
            </a:r>
            <a:r>
              <a:rPr lang="en-US" dirty="0" err="1" smtClean="0"/>
              <a:t>elec</a:t>
            </a:r>
            <a:r>
              <a:rPr lang="en-US" dirty="0" smtClean="0"/>
              <a:t> </a:t>
            </a:r>
            <a:r>
              <a:rPr lang="en-US" dirty="0" err="1" smtClean="0"/>
              <a:t>stim</a:t>
            </a:r>
            <a:r>
              <a:rPr lang="en-US" dirty="0" smtClean="0"/>
              <a:t>; ***</a:t>
            </a:r>
            <a:r>
              <a:rPr lang="en-US" i="1" dirty="0" smtClean="0"/>
              <a:t>p</a:t>
            </a:r>
            <a:r>
              <a:rPr lang="en-US" dirty="0" smtClean="0"/>
              <a:t> &lt; 0.001 versus </a:t>
            </a:r>
            <a:r>
              <a:rPr lang="en-US" dirty="0" err="1" smtClean="0"/>
              <a:t>elec</a:t>
            </a:r>
            <a:r>
              <a:rPr lang="en-US" dirty="0" smtClean="0"/>
              <a:t> </a:t>
            </a:r>
            <a:r>
              <a:rPr lang="en-US" dirty="0" err="1" smtClean="0"/>
              <a:t>stim</a:t>
            </a:r>
            <a:r>
              <a:rPr lang="en-US" dirty="0" smtClean="0"/>
              <a:t>.</a:t>
            </a: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24</a:t>
            </a:fld>
            <a:endParaRPr lang="en-US"/>
          </a:p>
        </p:txBody>
      </p:sp>
    </p:spTree>
    <p:extLst>
      <p:ext uri="{BB962C8B-B14F-4D97-AF65-F5344CB8AC3E}">
        <p14:creationId xmlns:p14="http://schemas.microsoft.com/office/powerpoint/2010/main" val="429438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Electrical stimulation shows inhibition of dopamine (DA) release. Representative DA release curves resulting from 1, 5, 10, and 20 pulse stimulations, within the same location of </a:t>
            </a:r>
            <a:r>
              <a:rPr lang="en-US" dirty="0" err="1" smtClean="0"/>
              <a:t>NAc</a:t>
            </a:r>
            <a:r>
              <a:rPr lang="en-US" dirty="0" smtClean="0"/>
              <a:t> and with normalized 1 pulse baselines, are overlaid for light and electrical stimulation. The slope of the rising phase is perfectly straight and consistent for all light stimulations (a), while in (b), there is a rightward deflection in the curves, resulting in a reduction in the steepness of the slope. (c) Total 10 pulse stimulation data were analyzed for contribution per 100 </a:t>
            </a:r>
            <a:r>
              <a:rPr lang="en-US" dirty="0" err="1" smtClean="0"/>
              <a:t>ms</a:t>
            </a:r>
            <a:r>
              <a:rPr lang="en-US" dirty="0" smtClean="0"/>
              <a:t> to total DA signal. Electrical stimulation shows greater contribution during the first 100 </a:t>
            </a:r>
            <a:r>
              <a:rPr lang="en-US" dirty="0" err="1" smtClean="0"/>
              <a:t>ms</a:t>
            </a:r>
            <a:r>
              <a:rPr lang="en-US" dirty="0" smtClean="0"/>
              <a:t> of stimulation with less contribution to the total signal during the final 300 </a:t>
            </a:r>
            <a:r>
              <a:rPr lang="en-US" dirty="0" err="1" smtClean="0"/>
              <a:t>ms</a:t>
            </a:r>
            <a:r>
              <a:rPr lang="en-US" dirty="0" smtClean="0"/>
              <a:t> of stimulation duration, compared to light, which was more consistent throughout the duration of stimulation (</a:t>
            </a:r>
            <a:r>
              <a:rPr lang="en-US" i="1" dirty="0" smtClean="0"/>
              <a:t>n</a:t>
            </a:r>
            <a:r>
              <a:rPr lang="en-US" dirty="0" smtClean="0"/>
              <a:t> = 12/8). (d) There was no difference in the maximal rate of uptake between stimulation types (</a:t>
            </a:r>
            <a:r>
              <a:rPr lang="en-US" i="1" dirty="0" smtClean="0"/>
              <a:t>n</a:t>
            </a:r>
            <a:r>
              <a:rPr lang="en-US" dirty="0" smtClean="0"/>
              <a:t> = 16/11). ***</a:t>
            </a:r>
            <a:r>
              <a:rPr lang="en-US" i="1" dirty="0" smtClean="0"/>
              <a:t>p</a:t>
            </a:r>
            <a:r>
              <a:rPr lang="en-US" dirty="0" smtClean="0"/>
              <a:t> &lt; 0.001 versus </a:t>
            </a:r>
            <a:r>
              <a:rPr lang="en-US" dirty="0" err="1" smtClean="0"/>
              <a:t>elec</a:t>
            </a:r>
            <a:r>
              <a:rPr lang="en-US" dirty="0" smtClean="0"/>
              <a:t> </a:t>
            </a:r>
            <a:r>
              <a:rPr lang="en-US" dirty="0" err="1" smtClean="0"/>
              <a:t>stim</a:t>
            </a:r>
            <a:r>
              <a:rPr lang="en-US" dirty="0" smtClean="0"/>
              <a:t>.</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26</a:t>
            </a:fld>
            <a:endParaRPr lang="en-US"/>
          </a:p>
        </p:txBody>
      </p:sp>
    </p:spTree>
    <p:extLst>
      <p:ext uri="{BB962C8B-B14F-4D97-AF65-F5344CB8AC3E}">
        <p14:creationId xmlns:p14="http://schemas.microsoft.com/office/powerpoint/2010/main" val="2528061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GABAa</a:t>
            </a:r>
            <a:r>
              <a:rPr lang="en-US" dirty="0" smtClean="0"/>
              <a:t> does not directly modulate</a:t>
            </a:r>
            <a:r>
              <a:rPr lang="en-US" baseline="0" dirty="0" smtClean="0"/>
              <a:t> DA release at the terminal</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28</a:t>
            </a:fld>
            <a:endParaRPr lang="en-US"/>
          </a:p>
        </p:txBody>
      </p:sp>
    </p:spTree>
    <p:extLst>
      <p:ext uri="{BB962C8B-B14F-4D97-AF65-F5344CB8AC3E}">
        <p14:creationId xmlns:p14="http://schemas.microsoft.com/office/powerpoint/2010/main" val="1905663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GABAergic modulation of dopamine (DA) release. (a) The GABA</a:t>
            </a:r>
            <a:r>
              <a:rPr lang="en-US" baseline="-25000" dirty="0" smtClean="0"/>
              <a:t>B</a:t>
            </a:r>
            <a:r>
              <a:rPr lang="en-US" dirty="0" smtClean="0"/>
              <a:t> receptor antagonist CGP 55845 significantly increased electrically stimulated DA release with 20 pulse stimulation trains (</a:t>
            </a:r>
            <a:r>
              <a:rPr lang="en-US" i="1" dirty="0" smtClean="0"/>
              <a:t>n</a:t>
            </a:r>
            <a:r>
              <a:rPr lang="en-US" dirty="0" smtClean="0"/>
              <a:t> = 12/7), while having no effect on 20 pulse light stimulations in either </a:t>
            </a:r>
            <a:r>
              <a:rPr lang="en-US" dirty="0" err="1" smtClean="0"/>
              <a:t>optogenetic</a:t>
            </a:r>
            <a:r>
              <a:rPr lang="en-US" dirty="0" smtClean="0"/>
              <a:t> model tested. (b) CGP 55845 increased 1 pulse electric stimulated DA release and 1 pulse light stimulated DA release in models of non‐specific channelrhodopsin‐2 (ChR2) expression in ventral tegmental area (VTA) projection neurons (</a:t>
            </a:r>
            <a:r>
              <a:rPr lang="en-US" dirty="0" err="1" smtClean="0"/>
              <a:t>CaMKII</a:t>
            </a:r>
            <a:r>
              <a:rPr lang="en-US" dirty="0" smtClean="0"/>
              <a:t>α; </a:t>
            </a:r>
            <a:r>
              <a:rPr lang="en-US" i="1" dirty="0" smtClean="0"/>
              <a:t>n</a:t>
            </a:r>
            <a:r>
              <a:rPr lang="en-US" dirty="0" smtClean="0"/>
              <a:t> = 12/7); but had no effect on 1 pulse light stimulated DA release in models targeting ChR2 specifically to DA neurons projecting from the VTA (TH : </a:t>
            </a:r>
            <a:r>
              <a:rPr lang="en-US" dirty="0" err="1" smtClean="0"/>
              <a:t>Cre</a:t>
            </a:r>
            <a:r>
              <a:rPr lang="en-US" dirty="0" smtClean="0"/>
              <a:t>; </a:t>
            </a:r>
            <a:r>
              <a:rPr lang="en-US" i="1" dirty="0" smtClean="0"/>
              <a:t>n</a:t>
            </a:r>
            <a:r>
              <a:rPr lang="en-US" dirty="0" smtClean="0"/>
              <a:t> = 8/4). **</a:t>
            </a:r>
            <a:r>
              <a:rPr lang="en-US" i="1" dirty="0" smtClean="0"/>
              <a:t>p</a:t>
            </a:r>
            <a:r>
              <a:rPr lang="en-US" dirty="0" smtClean="0"/>
              <a:t> &lt; 0.01 versus </a:t>
            </a:r>
            <a:r>
              <a:rPr lang="en-US" dirty="0" err="1" smtClean="0"/>
              <a:t>predrug</a:t>
            </a:r>
            <a:r>
              <a:rPr lang="en-US" dirty="0" smtClean="0"/>
              <a:t>; ***</a:t>
            </a:r>
            <a:r>
              <a:rPr lang="en-US" i="1" dirty="0" smtClean="0"/>
              <a:t>p</a:t>
            </a:r>
            <a:r>
              <a:rPr lang="en-US" dirty="0" smtClean="0"/>
              <a:t> &lt; 0.001 versus </a:t>
            </a:r>
            <a:r>
              <a:rPr lang="en-US" dirty="0" err="1" smtClean="0"/>
              <a:t>predrug</a:t>
            </a:r>
            <a:r>
              <a:rPr lang="en-US" dirty="0" smtClean="0"/>
              <a:t>.</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29</a:t>
            </a:fld>
            <a:endParaRPr lang="en-US"/>
          </a:p>
        </p:txBody>
      </p:sp>
    </p:spTree>
    <p:extLst>
      <p:ext uri="{BB962C8B-B14F-4D97-AF65-F5344CB8AC3E}">
        <p14:creationId xmlns:p14="http://schemas.microsoft.com/office/powerpoint/2010/main" val="252806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Cholinergic modulation of dopamine (DA) release. (a) The </a:t>
            </a:r>
            <a:r>
              <a:rPr lang="en-US" dirty="0" err="1" smtClean="0"/>
              <a:t>nAChR</a:t>
            </a:r>
            <a:r>
              <a:rPr lang="en-US" dirty="0" smtClean="0"/>
              <a:t> antagonist DHβE significantly reduced single pulse electrically stimulated DA release (</a:t>
            </a:r>
            <a:r>
              <a:rPr lang="en-US" i="1" dirty="0" smtClean="0"/>
              <a:t>n</a:t>
            </a:r>
            <a:r>
              <a:rPr lang="en-US" dirty="0" smtClean="0"/>
              <a:t> = 11/6), with no effect on light stimulated DA release, within the same location, using non‐specific channelrhodopsin‐2 (ChR2) expression in ventral tegmental area (VTA) projection neurons (</a:t>
            </a:r>
            <a:r>
              <a:rPr lang="en-US" dirty="0" err="1" smtClean="0"/>
              <a:t>CaMKII</a:t>
            </a:r>
            <a:r>
              <a:rPr lang="en-US" dirty="0" smtClean="0"/>
              <a:t>α; </a:t>
            </a:r>
            <a:r>
              <a:rPr lang="en-US" i="1" dirty="0" smtClean="0"/>
              <a:t>n</a:t>
            </a:r>
            <a:r>
              <a:rPr lang="en-US" dirty="0" smtClean="0"/>
              <a:t> = 11/6). DhβE also had no effect on single pulse light stimulated DA release in models targeting ChR2 specifically to DA neurons projecting from the VTA (TH : </a:t>
            </a:r>
            <a:r>
              <a:rPr lang="en-US" dirty="0" err="1" smtClean="0"/>
              <a:t>Cre</a:t>
            </a:r>
            <a:r>
              <a:rPr lang="en-US" dirty="0" smtClean="0"/>
              <a:t>; </a:t>
            </a:r>
            <a:r>
              <a:rPr lang="en-US" i="1" dirty="0" smtClean="0"/>
              <a:t>n</a:t>
            </a:r>
            <a:r>
              <a:rPr lang="en-US" dirty="0" smtClean="0"/>
              <a:t> = 8/4). DHβE had no effect on 20 pulse stimulated DA release with either electric or light stimulation (</a:t>
            </a:r>
            <a:r>
              <a:rPr lang="en-US" dirty="0" err="1" smtClean="0"/>
              <a:t>elec</a:t>
            </a:r>
            <a:r>
              <a:rPr lang="en-US" dirty="0" smtClean="0"/>
              <a:t>/</a:t>
            </a:r>
            <a:r>
              <a:rPr lang="en-US" dirty="0" err="1" smtClean="0"/>
              <a:t>CaMKII</a:t>
            </a:r>
            <a:r>
              <a:rPr lang="en-US" dirty="0" smtClean="0"/>
              <a:t>α, </a:t>
            </a:r>
            <a:r>
              <a:rPr lang="en-US" i="1" dirty="0" smtClean="0"/>
              <a:t>n</a:t>
            </a:r>
            <a:r>
              <a:rPr lang="en-US" dirty="0" smtClean="0"/>
              <a:t> = 11/6; TH : </a:t>
            </a:r>
            <a:r>
              <a:rPr lang="en-US" dirty="0" err="1" smtClean="0"/>
              <a:t>Cre</a:t>
            </a:r>
            <a:r>
              <a:rPr lang="en-US" dirty="0" smtClean="0"/>
              <a:t>, </a:t>
            </a:r>
            <a:r>
              <a:rPr lang="en-US" i="1" dirty="0" smtClean="0"/>
              <a:t>n</a:t>
            </a:r>
            <a:r>
              <a:rPr lang="en-US" dirty="0" smtClean="0"/>
              <a:t> = 8/4). (b) DHβE increased the 20 to 1 pulse ratio of DA release resulting from electrical stimulation, with no effects on the ratio of DA release resulting from light stimulation. ***</a:t>
            </a:r>
            <a:r>
              <a:rPr lang="en-US" i="1" dirty="0" smtClean="0"/>
              <a:t>p</a:t>
            </a:r>
            <a:r>
              <a:rPr lang="en-US" dirty="0" smtClean="0"/>
              <a:t> &lt; 0.001 versus </a:t>
            </a:r>
            <a:r>
              <a:rPr lang="en-US" dirty="0" err="1" smtClean="0"/>
              <a:t>predrug</a:t>
            </a:r>
            <a:r>
              <a:rPr lang="en-US" dirty="0" smtClean="0"/>
              <a:t>. (c) The percentage of the total DA signal contributed during each 100 </a:t>
            </a:r>
            <a:r>
              <a:rPr lang="en-US" dirty="0" err="1" smtClean="0"/>
              <a:t>ms</a:t>
            </a:r>
            <a:r>
              <a:rPr lang="en-US" dirty="0" smtClean="0"/>
              <a:t> across the 500 </a:t>
            </a:r>
            <a:r>
              <a:rPr lang="en-US" dirty="0" err="1" smtClean="0"/>
              <a:t>ms</a:t>
            </a:r>
            <a:r>
              <a:rPr lang="en-US" dirty="0" smtClean="0"/>
              <a:t> stimulation duration. In the presence DHβE (100 </a:t>
            </a:r>
            <a:r>
              <a:rPr lang="en-US" dirty="0" err="1" smtClean="0"/>
              <a:t>nM</a:t>
            </a:r>
            <a:r>
              <a:rPr lang="en-US" dirty="0" smtClean="0"/>
              <a:t>), electrical and light stimulation show comparatively similar release responsiveness across the 10 pulse stimulation. (</a:t>
            </a:r>
            <a:r>
              <a:rPr lang="en-US" i="1" dirty="0" smtClean="0"/>
              <a:t>n</a:t>
            </a:r>
            <a:r>
              <a:rPr lang="en-US" dirty="0" smtClean="0"/>
              <a:t> = 11/6)</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31</a:t>
            </a:fld>
            <a:endParaRPr lang="en-US"/>
          </a:p>
        </p:txBody>
      </p:sp>
    </p:spTree>
    <p:extLst>
      <p:ext uri="{BB962C8B-B14F-4D97-AF65-F5344CB8AC3E}">
        <p14:creationId xmlns:p14="http://schemas.microsoft.com/office/powerpoint/2010/main" val="2528061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D1-MSN vs. D2-MSN have opposing roles in reward, action-value, reinforcement,</a:t>
            </a:r>
            <a:r>
              <a:rPr lang="en-US" baseline="0" dirty="0" smtClean="0"/>
              <a:t> motor function, and sensitized responses to drugs of abuse</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33</a:t>
            </a:fld>
            <a:endParaRPr lang="en-US"/>
          </a:p>
        </p:txBody>
      </p:sp>
    </p:spTree>
    <p:extLst>
      <p:ext uri="{BB962C8B-B14F-4D97-AF65-F5344CB8AC3E}">
        <p14:creationId xmlns:p14="http://schemas.microsoft.com/office/powerpoint/2010/main" val="3240598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Double Inverted Open Reading Frame (DIO)</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35</a:t>
            </a:fld>
            <a:endParaRPr lang="en-US"/>
          </a:p>
        </p:txBody>
      </p:sp>
    </p:spTree>
    <p:extLst>
      <p:ext uri="{BB962C8B-B14F-4D97-AF65-F5344CB8AC3E}">
        <p14:creationId xmlns:p14="http://schemas.microsoft.com/office/powerpoint/2010/main" val="2314495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Miniature excitatory postsynaptic current (</a:t>
            </a:r>
            <a:r>
              <a:rPr lang="en-US" dirty="0" err="1" smtClean="0"/>
              <a:t>mEPSC</a:t>
            </a:r>
            <a:r>
              <a:rPr lang="en-US" dirty="0" smtClean="0"/>
              <a:t>)</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40</a:t>
            </a:fld>
            <a:endParaRPr lang="en-US"/>
          </a:p>
        </p:txBody>
      </p:sp>
    </p:spTree>
    <p:extLst>
      <p:ext uri="{BB962C8B-B14F-4D97-AF65-F5344CB8AC3E}">
        <p14:creationId xmlns:p14="http://schemas.microsoft.com/office/powerpoint/2010/main" val="2534388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Rheobase=the minimum amount of current necessary to elicit an action potential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41</a:t>
            </a:fld>
            <a:endParaRPr lang="en-US"/>
          </a:p>
        </p:txBody>
      </p:sp>
    </p:spTree>
    <p:extLst>
      <p:ext uri="{BB962C8B-B14F-4D97-AF65-F5344CB8AC3E}">
        <p14:creationId xmlns:p14="http://schemas.microsoft.com/office/powerpoint/2010/main" val="277796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In resilient D1-Cre mice repeated CNO injections reduced social interaction &amp; sucrose preference without altering interaction times without target</a:t>
            </a:r>
          </a:p>
          <a:p>
            <a:r>
              <a:rPr lang="en-US" dirty="0" smtClean="0"/>
              <a:t>E) D2-Cre =</a:t>
            </a:r>
            <a:r>
              <a:rPr lang="en-US" baseline="0" dirty="0" smtClean="0"/>
              <a:t> no effect </a:t>
            </a:r>
            <a:r>
              <a:rPr lang="en-US" dirty="0" smtClean="0"/>
              <a:t> </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43</a:t>
            </a:fld>
            <a:endParaRPr lang="en-US"/>
          </a:p>
        </p:txBody>
      </p:sp>
    </p:spTree>
    <p:extLst>
      <p:ext uri="{BB962C8B-B14F-4D97-AF65-F5344CB8AC3E}">
        <p14:creationId xmlns:p14="http://schemas.microsoft.com/office/powerpoint/2010/main" val="354107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dirty="0" smtClean="0">
                <a:solidFill>
                  <a:schemeClr val="tx1"/>
                </a:solidFill>
                <a:effectLst/>
                <a:latin typeface="+mn-lt"/>
                <a:ea typeface="+mn-ea"/>
                <a:cs typeface="+mn-cs"/>
              </a:rPr>
              <a:t>SOM=</a:t>
            </a:r>
            <a:r>
              <a:rPr lang="en-US" sz="1200" kern="1200" dirty="0" err="1" smtClean="0">
                <a:solidFill>
                  <a:schemeClr val="tx1"/>
                </a:solidFill>
                <a:effectLst/>
                <a:latin typeface="+mn-lt"/>
                <a:ea typeface="+mn-ea"/>
                <a:cs typeface="+mn-cs"/>
              </a:rPr>
              <a:t>Somatostatin</a:t>
            </a:r>
            <a:r>
              <a:rPr lang="en-US" sz="1200" kern="1200" dirty="0" smtClean="0">
                <a:solidFill>
                  <a:schemeClr val="tx1"/>
                </a:solidFill>
                <a:effectLst/>
                <a:latin typeface="+mn-lt"/>
                <a:ea typeface="+mn-ea"/>
                <a:cs typeface="+mn-cs"/>
              </a:rPr>
              <a:t> Positive GABAergic</a:t>
            </a:r>
            <a:r>
              <a:rPr lang="en-US" sz="1200" kern="1200" baseline="0" dirty="0" smtClean="0">
                <a:solidFill>
                  <a:schemeClr val="tx1"/>
                </a:solidFill>
                <a:effectLst/>
                <a:latin typeface="+mn-lt"/>
                <a:ea typeface="+mn-ea"/>
                <a:cs typeface="+mn-cs"/>
              </a:rPr>
              <a:t> interneurons</a:t>
            </a: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baseline="0" dirty="0" smtClean="0">
                <a:solidFill>
                  <a:schemeClr val="tx1"/>
                </a:solidFill>
                <a:effectLst/>
                <a:latin typeface="+mn-lt"/>
                <a:ea typeface="+mn-ea"/>
                <a:cs typeface="+mn-cs"/>
              </a:rPr>
              <a:t>PV=</a:t>
            </a:r>
            <a:r>
              <a:rPr lang="en-US" sz="1200" kern="1200" baseline="0" dirty="0" err="1" smtClean="0">
                <a:solidFill>
                  <a:schemeClr val="tx1"/>
                </a:solidFill>
                <a:effectLst/>
                <a:latin typeface="+mn-lt"/>
                <a:ea typeface="+mn-ea"/>
                <a:cs typeface="+mn-cs"/>
              </a:rPr>
              <a:t>Parvalbumin</a:t>
            </a:r>
            <a:r>
              <a:rPr lang="en-US" sz="1200" kern="1200" baseline="0" dirty="0" smtClean="0">
                <a:solidFill>
                  <a:schemeClr val="tx1"/>
                </a:solidFill>
                <a:effectLst/>
                <a:latin typeface="+mn-lt"/>
                <a:ea typeface="+mn-ea"/>
                <a:cs typeface="+mn-cs"/>
              </a:rPr>
              <a:t> Positive GABAergic Interneurons</a:t>
            </a: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baseline="0" dirty="0" smtClean="0">
                <a:solidFill>
                  <a:schemeClr val="tx1"/>
                </a:solidFill>
                <a:effectLst/>
                <a:latin typeface="+mn-lt"/>
                <a:ea typeface="+mn-ea"/>
                <a:cs typeface="+mn-cs"/>
              </a:rPr>
              <a:t>CALB2= </a:t>
            </a:r>
            <a:r>
              <a:rPr lang="en-US" sz="1200" kern="1200" baseline="0" dirty="0" err="1" smtClean="0">
                <a:solidFill>
                  <a:schemeClr val="tx1"/>
                </a:solidFill>
                <a:effectLst/>
                <a:latin typeface="+mn-lt"/>
                <a:ea typeface="+mn-ea"/>
                <a:cs typeface="+mn-cs"/>
              </a:rPr>
              <a:t>Calretinin</a:t>
            </a:r>
            <a:r>
              <a:rPr lang="en-US" sz="1200" kern="1200" baseline="0" dirty="0" smtClean="0">
                <a:solidFill>
                  <a:schemeClr val="tx1"/>
                </a:solidFill>
                <a:effectLst/>
                <a:latin typeface="+mn-lt"/>
                <a:ea typeface="+mn-ea"/>
                <a:cs typeface="+mn-cs"/>
              </a:rPr>
              <a:t> Positive Interneurons </a:t>
            </a: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baseline="0" dirty="0" err="1" smtClean="0">
                <a:solidFill>
                  <a:schemeClr val="tx1"/>
                </a:solidFill>
                <a:effectLst/>
                <a:latin typeface="+mn-lt"/>
                <a:ea typeface="+mn-ea"/>
                <a:cs typeface="+mn-cs"/>
              </a:rPr>
              <a:t>LHb</a:t>
            </a:r>
            <a:r>
              <a:rPr lang="en-US" sz="1200" kern="1200" baseline="0" dirty="0" smtClean="0">
                <a:solidFill>
                  <a:schemeClr val="tx1"/>
                </a:solidFill>
                <a:effectLst/>
                <a:latin typeface="+mn-lt"/>
                <a:ea typeface="+mn-ea"/>
                <a:cs typeface="+mn-cs"/>
              </a:rPr>
              <a:t>=Lateral </a:t>
            </a:r>
            <a:r>
              <a:rPr lang="en-US" sz="1200" kern="1200" baseline="0" dirty="0" err="1" smtClean="0">
                <a:solidFill>
                  <a:schemeClr val="tx1"/>
                </a:solidFill>
                <a:effectLst/>
                <a:latin typeface="+mn-lt"/>
                <a:ea typeface="+mn-ea"/>
                <a:cs typeface="+mn-cs"/>
              </a:rPr>
              <a:t>Habenula</a:t>
            </a:r>
            <a:r>
              <a:rPr lang="en-US" sz="1200" kern="1200" baseline="0" dirty="0" smtClean="0">
                <a:solidFill>
                  <a:schemeClr val="tx1"/>
                </a:solidFill>
                <a:effectLst/>
                <a:latin typeface="+mn-lt"/>
                <a:ea typeface="+mn-ea"/>
                <a:cs typeface="+mn-cs"/>
              </a:rPr>
              <a:t>-Conveys aversive and negative reward conditions through potent indirect inhibition of VTA DA neurons</a:t>
            </a: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baseline="0" dirty="0" err="1" smtClean="0">
                <a:solidFill>
                  <a:schemeClr val="tx1"/>
                </a:solidFill>
                <a:effectLst/>
                <a:latin typeface="+mn-lt"/>
                <a:ea typeface="+mn-ea"/>
                <a:cs typeface="+mn-cs"/>
              </a:rPr>
              <a:t>LDTg</a:t>
            </a:r>
            <a:r>
              <a:rPr lang="en-US" sz="1200" kern="1200" baseline="0" dirty="0" smtClean="0">
                <a:solidFill>
                  <a:schemeClr val="tx1"/>
                </a:solidFill>
                <a:effectLst/>
                <a:latin typeface="+mn-lt"/>
                <a:ea typeface="+mn-ea"/>
                <a:cs typeface="+mn-cs"/>
              </a:rPr>
              <a:t>= Lateral Dorsal Tegmental Nucleus-With the </a:t>
            </a:r>
            <a:r>
              <a:rPr lang="en-US" sz="1200" kern="1200" baseline="0" dirty="0" err="1" smtClean="0">
                <a:solidFill>
                  <a:schemeClr val="tx1"/>
                </a:solidFill>
                <a:effectLst/>
                <a:latin typeface="+mn-lt"/>
                <a:ea typeface="+mn-ea"/>
                <a:cs typeface="+mn-cs"/>
              </a:rPr>
              <a:t>Pedunculopontine</a:t>
            </a:r>
            <a:r>
              <a:rPr lang="en-US" sz="1200" kern="1200" baseline="0" dirty="0" smtClean="0">
                <a:solidFill>
                  <a:schemeClr val="tx1"/>
                </a:solidFill>
                <a:effectLst/>
                <a:latin typeface="+mn-lt"/>
                <a:ea typeface="+mn-ea"/>
                <a:cs typeface="+mn-cs"/>
              </a:rPr>
              <a:t> Tegmental Nucleus (</a:t>
            </a:r>
            <a:r>
              <a:rPr lang="en-US" sz="1200" kern="1200" baseline="0" dirty="0" err="1" smtClean="0">
                <a:solidFill>
                  <a:schemeClr val="tx1"/>
                </a:solidFill>
                <a:effectLst/>
                <a:latin typeface="+mn-lt"/>
                <a:ea typeface="+mn-ea"/>
                <a:cs typeface="+mn-cs"/>
              </a:rPr>
              <a:t>PPTg</a:t>
            </a:r>
            <a:r>
              <a:rPr lang="en-US" sz="1200" kern="1200" baseline="0" dirty="0" smtClean="0">
                <a:solidFill>
                  <a:schemeClr val="tx1"/>
                </a:solidFill>
                <a:effectLst/>
                <a:latin typeface="+mn-lt"/>
                <a:ea typeface="+mn-ea"/>
                <a:cs typeface="+mn-cs"/>
              </a:rPr>
              <a:t>) provide cholinergic afferents to several brain areas</a:t>
            </a: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baseline="0" dirty="0" err="1" smtClean="0">
                <a:solidFill>
                  <a:schemeClr val="tx1"/>
                </a:solidFill>
                <a:effectLst/>
                <a:latin typeface="+mn-lt"/>
                <a:ea typeface="+mn-ea"/>
                <a:cs typeface="+mn-cs"/>
              </a:rPr>
              <a:t>RMTg</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Rostromedial</a:t>
            </a:r>
            <a:r>
              <a:rPr lang="en-US" sz="1200" kern="1200" baseline="0" dirty="0" smtClean="0">
                <a:solidFill>
                  <a:schemeClr val="tx1"/>
                </a:solidFill>
                <a:effectLst/>
                <a:latin typeface="+mn-lt"/>
                <a:ea typeface="+mn-ea"/>
                <a:cs typeface="+mn-cs"/>
              </a:rPr>
              <a:t> Tegmental Nucleus-</a:t>
            </a:r>
            <a:endParaRPr lang="en-US" sz="1200" kern="1200" dirty="0" smtClean="0">
              <a:solidFill>
                <a:schemeClr val="tx1"/>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dirty="0" smtClean="0">
                <a:solidFill>
                  <a:schemeClr val="tx1"/>
                </a:solidFill>
                <a:effectLst/>
                <a:latin typeface="+mn-lt"/>
                <a:ea typeface="+mn-ea"/>
                <a:cs typeface="+mn-cs"/>
              </a:rPr>
              <a:t>95% of </a:t>
            </a:r>
            <a:r>
              <a:rPr lang="en-US" sz="1200" kern="1200" dirty="0" err="1" smtClean="0">
                <a:solidFill>
                  <a:schemeClr val="tx1"/>
                </a:solidFill>
                <a:effectLst/>
                <a:latin typeface="+mn-lt"/>
                <a:ea typeface="+mn-ea"/>
                <a:cs typeface="+mn-cs"/>
              </a:rPr>
              <a:t>NAc</a:t>
            </a:r>
            <a:r>
              <a:rPr lang="en-US" sz="1200" kern="1200" dirty="0" smtClean="0">
                <a:solidFill>
                  <a:schemeClr val="tx1"/>
                </a:solidFill>
                <a:effectLst/>
                <a:latin typeface="+mn-lt"/>
                <a:ea typeface="+mn-ea"/>
                <a:cs typeface="+mn-cs"/>
              </a:rPr>
              <a:t> neurons are GABAergic medium spiny neurons (MSNs),Which can be further differentiated into: </a:t>
            </a:r>
          </a:p>
          <a:p>
            <a:pPr marL="742950" marR="0" lvl="1"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dirty="0" smtClean="0">
                <a:solidFill>
                  <a:schemeClr val="tx1"/>
                </a:solidFill>
                <a:effectLst/>
                <a:latin typeface="+mn-lt"/>
                <a:ea typeface="+mn-ea"/>
                <a:cs typeface="+mn-cs"/>
              </a:rPr>
              <a:t>Those that express the D1 dopamine receptor (D1-type MSNs) along with </a:t>
            </a:r>
            <a:r>
              <a:rPr lang="en-US" sz="1200" kern="1200" dirty="0" err="1" smtClean="0">
                <a:solidFill>
                  <a:schemeClr val="tx1"/>
                </a:solidFill>
                <a:effectLst/>
                <a:latin typeface="+mn-lt"/>
                <a:ea typeface="+mn-ea"/>
                <a:cs typeface="+mn-cs"/>
              </a:rPr>
              <a:t>dynorphin</a:t>
            </a:r>
            <a:r>
              <a:rPr lang="en-US" sz="1200" kern="1200" dirty="0" smtClean="0">
                <a:solidFill>
                  <a:schemeClr val="tx1"/>
                </a:solidFill>
                <a:effectLst/>
                <a:latin typeface="+mn-lt"/>
                <a:ea typeface="+mn-ea"/>
                <a:cs typeface="+mn-cs"/>
              </a:rPr>
              <a:t> and substance P </a:t>
            </a:r>
          </a:p>
          <a:p>
            <a:pPr marL="742950" marR="0" lvl="1"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dirty="0" smtClean="0">
                <a:solidFill>
                  <a:schemeClr val="tx1"/>
                </a:solidFill>
                <a:effectLst/>
                <a:latin typeface="+mn-lt"/>
                <a:ea typeface="+mn-ea"/>
                <a:cs typeface="+mn-cs"/>
              </a:rPr>
              <a:t>Those that express the D2 dopamine receptor (D2-type MSNs) along with encephalin. </a:t>
            </a: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dirty="0" smtClean="0">
                <a:solidFill>
                  <a:schemeClr val="tx1"/>
                </a:solidFill>
                <a:effectLst/>
                <a:latin typeface="+mn-lt"/>
                <a:ea typeface="+mn-ea"/>
                <a:cs typeface="+mn-cs"/>
              </a:rPr>
              <a:t>Drug induction of ΔFOSB and the effects of ΔFOSB and G9a on cell morphology and behavior, differ between D1-type and D2-type MSNs, </a:t>
            </a:r>
          </a:p>
          <a:p>
            <a:pPr marL="285750" marR="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sz="1200" kern="1200" dirty="0" smtClean="0">
                <a:solidFill>
                  <a:schemeClr val="tx1"/>
                </a:solidFill>
                <a:effectLst/>
                <a:latin typeface="+mn-lt"/>
                <a:ea typeface="+mn-ea"/>
                <a:cs typeface="+mn-cs"/>
              </a:rPr>
              <a:t>About 1–2% of </a:t>
            </a:r>
            <a:r>
              <a:rPr lang="en-US" sz="1200" kern="1200" dirty="0" err="1" smtClean="0">
                <a:solidFill>
                  <a:schemeClr val="tx1"/>
                </a:solidFill>
                <a:effectLst/>
                <a:latin typeface="+mn-lt"/>
                <a:ea typeface="+mn-ea"/>
                <a:cs typeface="+mn-cs"/>
              </a:rPr>
              <a:t>NAc</a:t>
            </a:r>
            <a:r>
              <a:rPr lang="en-US" sz="1200" kern="1200" dirty="0" smtClean="0">
                <a:solidFill>
                  <a:schemeClr val="tx1"/>
                </a:solidFill>
                <a:effectLst/>
                <a:latin typeface="+mn-lt"/>
                <a:ea typeface="+mn-ea"/>
                <a:cs typeface="+mn-cs"/>
              </a:rPr>
              <a:t> neurons are spiny large cholinergic interneurons, which have been shown to play an important part in cocaine reward, and a similar number are GABAergic interneurons, the function of which are less well understood.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4</a:t>
            </a:fld>
            <a:endParaRPr lang="en-US"/>
          </a:p>
        </p:txBody>
      </p:sp>
    </p:spTree>
    <p:extLst>
      <p:ext uri="{BB962C8B-B14F-4D97-AF65-F5344CB8AC3E}">
        <p14:creationId xmlns:p14="http://schemas.microsoft.com/office/powerpoint/2010/main" val="2729499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2800" dirty="0" smtClean="0">
                <a:latin typeface="Rockwell"/>
                <a:cs typeface="Rockwell"/>
              </a:rPr>
              <a:t>Background:</a:t>
            </a:r>
            <a:r>
              <a:rPr lang="en-US" sz="2800" baseline="0" dirty="0" smtClean="0">
                <a:latin typeface="Rockwell"/>
                <a:cs typeface="Rockwell"/>
              </a:rPr>
              <a:t> </a:t>
            </a:r>
            <a:r>
              <a:rPr lang="en-US" sz="2800" dirty="0" smtClean="0">
                <a:latin typeface="Rockwell"/>
                <a:cs typeface="Rockwell"/>
              </a:rPr>
              <a:t>OS activation of D1- or D2-MSNs in </a:t>
            </a:r>
            <a:r>
              <a:rPr lang="en-US" sz="2800" dirty="0" err="1" smtClean="0">
                <a:latin typeface="Rockwell"/>
                <a:cs typeface="Rockwell"/>
              </a:rPr>
              <a:t>NAc</a:t>
            </a:r>
            <a:r>
              <a:rPr lang="en-US" sz="2800" baseline="0" dirty="0" smtClean="0">
                <a:latin typeface="Rockwell"/>
                <a:cs typeface="Rockwell"/>
              </a:rPr>
              <a:t> has been found to exert b</a:t>
            </a:r>
            <a:r>
              <a:rPr lang="en-US" sz="2800" dirty="0" smtClean="0">
                <a:latin typeface="Rockwell"/>
                <a:cs typeface="Rockwell"/>
              </a:rPr>
              <a:t>idirectional control over cocaine conditioning </a:t>
            </a:r>
          </a:p>
          <a:p>
            <a:pPr marL="914400" lvl="1" indent="-457200">
              <a:buFont typeface="Arial"/>
              <a:buChar char="•"/>
            </a:pPr>
            <a:r>
              <a:rPr lang="en-US" sz="2800" dirty="0" smtClean="0">
                <a:latin typeface="Rockwell"/>
                <a:cs typeface="Rockwell"/>
              </a:rPr>
              <a:t>E.g.,</a:t>
            </a:r>
            <a:r>
              <a:rPr lang="en-US" sz="2800" baseline="0" dirty="0" smtClean="0">
                <a:latin typeface="Rockwell"/>
                <a:cs typeface="Rockwell"/>
              </a:rPr>
              <a:t> </a:t>
            </a:r>
            <a:r>
              <a:rPr lang="en-US" sz="2800" dirty="0" smtClean="0">
                <a:latin typeface="Rockwell"/>
                <a:cs typeface="Rockwell"/>
              </a:rPr>
              <a:t>Learning drug as reward</a:t>
            </a: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50</a:t>
            </a:fld>
            <a:endParaRPr lang="en-US"/>
          </a:p>
        </p:txBody>
      </p:sp>
    </p:spTree>
    <p:extLst>
      <p:ext uri="{BB962C8B-B14F-4D97-AF65-F5344CB8AC3E}">
        <p14:creationId xmlns:p14="http://schemas.microsoft.com/office/powerpoint/2010/main" val="1148365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EYFP=Green, GAD67-positive neurons=</a:t>
            </a:r>
            <a:r>
              <a:rPr lang="en-US" baseline="0" dirty="0" smtClean="0"/>
              <a:t> Red</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53</a:t>
            </a:fld>
            <a:endParaRPr lang="en-US"/>
          </a:p>
        </p:txBody>
      </p:sp>
    </p:spTree>
    <p:extLst>
      <p:ext uri="{BB962C8B-B14F-4D97-AF65-F5344CB8AC3E}">
        <p14:creationId xmlns:p14="http://schemas.microsoft.com/office/powerpoint/2010/main" val="1896100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day recovery before experiments</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54</a:t>
            </a:fld>
            <a:endParaRPr lang="en-US"/>
          </a:p>
        </p:txBody>
      </p:sp>
    </p:spTree>
    <p:extLst>
      <p:ext uri="{BB962C8B-B14F-4D97-AF65-F5344CB8AC3E}">
        <p14:creationId xmlns:p14="http://schemas.microsoft.com/office/powerpoint/2010/main" val="323436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day recovery </a:t>
            </a:r>
            <a:r>
              <a:rPr lang="en-US" smtClean="0"/>
              <a:t>before experiments</a:t>
            </a:r>
            <a:endParaRPr lang="en-US"/>
          </a:p>
        </p:txBody>
      </p:sp>
      <p:sp>
        <p:nvSpPr>
          <p:cNvPr id="4" name="Slide Number Placeholder 3"/>
          <p:cNvSpPr>
            <a:spLocks noGrp="1"/>
          </p:cNvSpPr>
          <p:nvPr>
            <p:ph type="sldNum" sz="quarter" idx="10"/>
          </p:nvPr>
        </p:nvSpPr>
        <p:spPr/>
        <p:txBody>
          <a:bodyPr/>
          <a:lstStyle/>
          <a:p>
            <a:fld id="{B3A019F3-8596-4028-9847-CBD3A185B07A}" type="slidenum">
              <a:rPr lang="en-US" smtClean="0"/>
              <a:pPr/>
              <a:t>55</a:t>
            </a:fld>
            <a:endParaRPr lang="en-US"/>
          </a:p>
        </p:txBody>
      </p:sp>
    </p:spTree>
    <p:extLst>
      <p:ext uri="{BB962C8B-B14F-4D97-AF65-F5344CB8AC3E}">
        <p14:creationId xmlns:p14="http://schemas.microsoft.com/office/powerpoint/2010/main" val="323436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56</a:t>
            </a:fld>
            <a:endParaRPr lang="en-US"/>
          </a:p>
        </p:txBody>
      </p:sp>
    </p:spTree>
    <p:extLst>
      <p:ext uri="{BB962C8B-B14F-4D97-AF65-F5344CB8AC3E}">
        <p14:creationId xmlns:p14="http://schemas.microsoft.com/office/powerpoint/2010/main" val="3234360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57</a:t>
            </a:fld>
            <a:endParaRPr lang="en-US"/>
          </a:p>
        </p:txBody>
      </p:sp>
    </p:spTree>
    <p:extLst>
      <p:ext uri="{BB962C8B-B14F-4D97-AF65-F5344CB8AC3E}">
        <p14:creationId xmlns:p14="http://schemas.microsoft.com/office/powerpoint/2010/main" val="3234360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58</a:t>
            </a:fld>
            <a:endParaRPr lang="en-US"/>
          </a:p>
        </p:txBody>
      </p:sp>
    </p:spTree>
    <p:extLst>
      <p:ext uri="{BB962C8B-B14F-4D97-AF65-F5344CB8AC3E}">
        <p14:creationId xmlns:p14="http://schemas.microsoft.com/office/powerpoint/2010/main" val="3234360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day recovery </a:t>
            </a:r>
            <a:r>
              <a:rPr lang="en-US" smtClean="0"/>
              <a:t>before experiments</a:t>
            </a:r>
            <a:endParaRPr lang="en-US"/>
          </a:p>
        </p:txBody>
      </p:sp>
      <p:sp>
        <p:nvSpPr>
          <p:cNvPr id="4" name="Slide Number Placeholder 3"/>
          <p:cNvSpPr>
            <a:spLocks noGrp="1"/>
          </p:cNvSpPr>
          <p:nvPr>
            <p:ph type="sldNum" sz="quarter" idx="10"/>
          </p:nvPr>
        </p:nvSpPr>
        <p:spPr/>
        <p:txBody>
          <a:bodyPr/>
          <a:lstStyle/>
          <a:p>
            <a:fld id="{B3A019F3-8596-4028-9847-CBD3A185B07A}" type="slidenum">
              <a:rPr lang="en-US" smtClean="0"/>
              <a:pPr/>
              <a:t>60</a:t>
            </a:fld>
            <a:endParaRPr lang="en-US"/>
          </a:p>
        </p:txBody>
      </p:sp>
    </p:spTree>
    <p:extLst>
      <p:ext uri="{BB962C8B-B14F-4D97-AF65-F5344CB8AC3E}">
        <p14:creationId xmlns:p14="http://schemas.microsoft.com/office/powerpoint/2010/main" val="3234360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61</a:t>
            </a:fld>
            <a:endParaRPr lang="en-US"/>
          </a:p>
        </p:txBody>
      </p:sp>
    </p:spTree>
    <p:extLst>
      <p:ext uri="{BB962C8B-B14F-4D97-AF65-F5344CB8AC3E}">
        <p14:creationId xmlns:p14="http://schemas.microsoft.com/office/powerpoint/2010/main" val="3234360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Volume Transmission= fluxes in extracellular DA tone</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a:t>
            </a:fld>
            <a:endParaRPr lang="en-US"/>
          </a:p>
        </p:txBody>
      </p:sp>
    </p:spTree>
    <p:extLst>
      <p:ext uri="{BB962C8B-B14F-4D97-AF65-F5344CB8AC3E}">
        <p14:creationId xmlns:p14="http://schemas.microsoft.com/office/powerpoint/2010/main" val="11314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Oxidation at the Anode = Reduction at the Cathode </a:t>
            </a:r>
          </a:p>
          <a:p>
            <a:endParaRPr lang="en-US" dirty="0" smtClean="0"/>
          </a:p>
          <a:p>
            <a:r>
              <a:rPr lang="en-US" dirty="0" smtClean="0"/>
              <a:t>Here it is used to measure DA</a:t>
            </a:r>
            <a:r>
              <a:rPr lang="en-US" baseline="0" dirty="0" smtClean="0"/>
              <a:t> terminal properties and how they are altered following various manipulations – brain slice </a:t>
            </a:r>
            <a:r>
              <a:rPr lang="en-US" baseline="0" dirty="0" err="1" smtClean="0"/>
              <a:t>NAc</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6</a:t>
            </a:fld>
            <a:endParaRPr lang="en-US"/>
          </a:p>
        </p:txBody>
      </p:sp>
    </p:spTree>
    <p:extLst>
      <p:ext uri="{BB962C8B-B14F-4D97-AF65-F5344CB8AC3E}">
        <p14:creationId xmlns:p14="http://schemas.microsoft.com/office/powerpoint/2010/main" val="176070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Electrical Stimulation = Lacks Specificity </a:t>
            </a:r>
          </a:p>
          <a:p>
            <a:endParaRPr lang="en-US" dirty="0" smtClean="0"/>
          </a:p>
          <a:p>
            <a:r>
              <a:rPr lang="en-US" dirty="0" smtClean="0"/>
              <a:t>Optogenetics = Direct selective activation</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10</a:t>
            </a:fld>
            <a:endParaRPr lang="en-US"/>
          </a:p>
        </p:txBody>
      </p:sp>
    </p:spTree>
    <p:extLst>
      <p:ext uri="{BB962C8B-B14F-4D97-AF65-F5344CB8AC3E}">
        <p14:creationId xmlns:p14="http://schemas.microsoft.com/office/powerpoint/2010/main" val="182405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12</a:t>
            </a:fld>
            <a:endParaRPr lang="en-US"/>
          </a:p>
        </p:txBody>
      </p:sp>
    </p:spTree>
    <p:extLst>
      <p:ext uri="{BB962C8B-B14F-4D97-AF65-F5344CB8AC3E}">
        <p14:creationId xmlns:p14="http://schemas.microsoft.com/office/powerpoint/2010/main" val="101910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3200" dirty="0" smtClean="0"/>
              <a:t>Expression of channelrhodopsin‐2 (ChR2)‐</a:t>
            </a:r>
            <a:r>
              <a:rPr lang="en-US" sz="3200" dirty="0" err="1" smtClean="0"/>
              <a:t>eYFP</a:t>
            </a:r>
            <a:r>
              <a:rPr lang="en-US" sz="3200" dirty="0" smtClean="0"/>
              <a:t> in the ventral tegmental area (VTA) and </a:t>
            </a:r>
            <a:r>
              <a:rPr lang="en-US" sz="3200" dirty="0" err="1" smtClean="0"/>
              <a:t>NAc</a:t>
            </a:r>
            <a:r>
              <a:rPr lang="en-US" sz="3200" dirty="0" smtClean="0"/>
              <a:t>. (a) Coronal midbrain section containing VTA from a virally transfected mouse following an incubation period of 76 days. ChR2‐eYFP expression immunolabeled with anti‐GFP (green), midbrain dopamine (DA) neurons </a:t>
            </a:r>
            <a:r>
              <a:rPr lang="en-US" sz="3200" dirty="0" err="1" smtClean="0"/>
              <a:t>immunolabelled</a:t>
            </a:r>
            <a:r>
              <a:rPr lang="en-US" sz="3200" dirty="0" smtClean="0"/>
              <a:t> for tyrosine hydroxylase (TH) (red), and merged overlay showing ChR2‐eYFP expression at the site of injection in the VTA. (b) Higher magnification of one hemisphere of VTA showing prominent co‐localization of ChR2‐eYFP and TH expression. (c) Coronal section of striatum showing expression of ChR2‐eYFP in the terminal fields of midbrain projection neurons, including </a:t>
            </a:r>
            <a:r>
              <a:rPr lang="en-US" sz="3200" dirty="0" err="1" smtClean="0"/>
              <a:t>NAc</a:t>
            </a:r>
            <a:r>
              <a:rPr lang="en-US" sz="3200" dirty="0" smtClean="0"/>
              <a:t>. (d) Higher magnification of the bracketed area in (c) reveals the density of ChR2‐eYFP positive terminals in the striatum relative to the neighboring cortex.</a:t>
            </a:r>
          </a:p>
          <a:p>
            <a:pPr marL="0" indent="0">
              <a:buFont typeface="Arial"/>
              <a:buNone/>
            </a:pPr>
            <a:endParaRPr lang="en-US" sz="3200" dirty="0" smtClean="0">
              <a:latin typeface="Rockwell"/>
              <a:ea typeface="Lucida Grande"/>
              <a:cs typeface="Rockwell"/>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17</a:t>
            </a:fld>
            <a:endParaRPr lang="en-US"/>
          </a:p>
        </p:txBody>
      </p:sp>
    </p:spTree>
    <p:extLst>
      <p:ext uri="{BB962C8B-B14F-4D97-AF65-F5344CB8AC3E}">
        <p14:creationId xmlns:p14="http://schemas.microsoft.com/office/powerpoint/2010/main" val="2528061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Electrical stimulation shows inhibition of dopamine (DA) release. Representative DA release curves resulting from 1, 5, 10, and 20 pulse stimulations, within the same location of </a:t>
            </a:r>
            <a:r>
              <a:rPr lang="en-US" dirty="0" err="1" smtClean="0"/>
              <a:t>NAc</a:t>
            </a:r>
            <a:r>
              <a:rPr lang="en-US" dirty="0" smtClean="0"/>
              <a:t> and with normalized 1 pulse baselines, are overlaid for light and electrical stimulation. The slope of the rising phase is perfectly straight and consistent for all light stimulations (a), while in (b), there is a rightward deflection in the curves, resulting in a reduction in the steepness of the slope. (c) Total 10 pulse stimulation data were analyzed for contribution per 100 </a:t>
            </a:r>
            <a:r>
              <a:rPr lang="en-US" dirty="0" err="1" smtClean="0"/>
              <a:t>ms</a:t>
            </a:r>
            <a:r>
              <a:rPr lang="en-US" dirty="0" smtClean="0"/>
              <a:t> to total DA signal. Electrical stimulation shows greater contribution during the first 100 </a:t>
            </a:r>
            <a:r>
              <a:rPr lang="en-US" dirty="0" err="1" smtClean="0"/>
              <a:t>ms</a:t>
            </a:r>
            <a:r>
              <a:rPr lang="en-US" dirty="0" smtClean="0"/>
              <a:t> of stimulation with less contribution to the total signal during the final 300 </a:t>
            </a:r>
            <a:r>
              <a:rPr lang="en-US" dirty="0" err="1" smtClean="0"/>
              <a:t>ms</a:t>
            </a:r>
            <a:r>
              <a:rPr lang="en-US" dirty="0" smtClean="0"/>
              <a:t> of stimulation duration, compared to light, which was more consistent throughout the duration of stimulation (</a:t>
            </a:r>
            <a:r>
              <a:rPr lang="en-US" i="1" dirty="0" smtClean="0"/>
              <a:t>n</a:t>
            </a:r>
            <a:r>
              <a:rPr lang="en-US" dirty="0" smtClean="0"/>
              <a:t> = 12/8). (d) There was no difference in the maximal rate of uptake between stimulation types (</a:t>
            </a:r>
            <a:r>
              <a:rPr lang="en-US" i="1" dirty="0" smtClean="0"/>
              <a:t>n</a:t>
            </a:r>
            <a:r>
              <a:rPr lang="en-US" dirty="0" smtClean="0"/>
              <a:t> = 16/11). ***</a:t>
            </a:r>
            <a:r>
              <a:rPr lang="en-US" i="1" dirty="0" smtClean="0"/>
              <a:t>p</a:t>
            </a:r>
            <a:r>
              <a:rPr lang="en-US" dirty="0" smtClean="0"/>
              <a:t> &lt; 0.001 versus </a:t>
            </a:r>
            <a:r>
              <a:rPr lang="en-US" dirty="0" err="1" smtClean="0"/>
              <a:t>elec</a:t>
            </a:r>
            <a:r>
              <a:rPr lang="en-US" dirty="0" smtClean="0"/>
              <a:t> </a:t>
            </a:r>
            <a:r>
              <a:rPr lang="en-US" dirty="0" err="1" smtClean="0"/>
              <a:t>stim</a:t>
            </a:r>
            <a:r>
              <a:rPr lang="en-US" dirty="0" smtClean="0"/>
              <a:t>.</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19</a:t>
            </a:fld>
            <a:endParaRPr lang="en-US"/>
          </a:p>
        </p:txBody>
      </p:sp>
    </p:spTree>
    <p:extLst>
      <p:ext uri="{BB962C8B-B14F-4D97-AF65-F5344CB8AC3E}">
        <p14:creationId xmlns:p14="http://schemas.microsoft.com/office/powerpoint/2010/main" val="2528061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DA</a:t>
            </a:r>
            <a:r>
              <a:rPr lang="en-US" baseline="0" dirty="0" smtClean="0"/>
              <a:t> release is dependent on endogenous NA+ &amp; vesicular transport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Light stimulation results in action potential dependent, vesicular release. A 20 pulse light stimulation produced ~ 10 </a:t>
            </a:r>
            <a:r>
              <a:rPr lang="en-US" dirty="0" err="1" smtClean="0"/>
              <a:t>μM</a:t>
            </a:r>
            <a:r>
              <a:rPr lang="en-US" dirty="0" smtClean="0"/>
              <a:t> dopamine (DA) release in baseline conditions. Following application of </a:t>
            </a:r>
            <a:r>
              <a:rPr lang="en-US" dirty="0" err="1" smtClean="0"/>
              <a:t>tetrodotoxin</a:t>
            </a:r>
            <a:r>
              <a:rPr lang="en-US" dirty="0" smtClean="0"/>
              <a:t> (TTX, 1 </a:t>
            </a:r>
            <a:r>
              <a:rPr lang="en-US" dirty="0" err="1" smtClean="0"/>
              <a:t>μM</a:t>
            </a:r>
            <a:r>
              <a:rPr lang="en-US" dirty="0" smtClean="0"/>
              <a:t>, red) the signal was completely eliminated. Inset: 20 pulse light stimulated signals were abolished in the presence of TTX (</a:t>
            </a:r>
            <a:r>
              <a:rPr lang="en-US" i="1" dirty="0" smtClean="0"/>
              <a:t>n</a:t>
            </a:r>
            <a:r>
              <a:rPr lang="en-US" dirty="0" smtClean="0"/>
              <a:t> = 3 slices from 2 animals, 3/2), as well as Ro 4‐1284 (</a:t>
            </a:r>
            <a:r>
              <a:rPr lang="en-US" i="1" dirty="0" smtClean="0"/>
              <a:t>n</a:t>
            </a:r>
            <a:r>
              <a:rPr lang="en-US" dirty="0" smtClean="0"/>
              <a:t> = 3/2); suggesting that release is dependent on both endogenous Na</a:t>
            </a:r>
            <a:r>
              <a:rPr lang="en-US" baseline="30000" dirty="0" smtClean="0"/>
              <a:t>+</a:t>
            </a:r>
            <a:r>
              <a:rPr lang="en-US" dirty="0" smtClean="0"/>
              <a:t> channels and vesicular transport. ***</a:t>
            </a:r>
            <a:r>
              <a:rPr lang="en-US" i="1" dirty="0" smtClean="0"/>
              <a:t>p</a:t>
            </a:r>
            <a:r>
              <a:rPr lang="en-US" dirty="0" smtClean="0"/>
              <a:t> &lt; 0.001 versus </a:t>
            </a:r>
            <a:r>
              <a:rPr lang="en-US" dirty="0" err="1" smtClean="0"/>
              <a:t>predrug</a:t>
            </a:r>
            <a:r>
              <a:rPr lang="en-US" dirty="0" smtClean="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Ro 4-1284 inhibits VMAT2 (Vesicular </a:t>
            </a:r>
            <a:r>
              <a:rPr lang="en-US" smtClean="0"/>
              <a:t>Monoamine Transmitter</a:t>
            </a:r>
            <a:r>
              <a:rPr lang="en-US" baseline="0" smtClean="0"/>
              <a:t> 2) </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23</a:t>
            </a:fld>
            <a:endParaRPr lang="en-US"/>
          </a:p>
        </p:txBody>
      </p:sp>
    </p:spTree>
    <p:extLst>
      <p:ext uri="{BB962C8B-B14F-4D97-AF65-F5344CB8AC3E}">
        <p14:creationId xmlns:p14="http://schemas.microsoft.com/office/powerpoint/2010/main" val="2528061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9" name="Rectangle 10"/>
          <p:cNvSpPr/>
          <p:nvPr userDrawn="1"/>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2" name="Rectangle 2"/>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extLst/>
          </a:lstStyle>
          <a:p>
            <a:r>
              <a:rPr lang="en-US" smtClean="0"/>
              <a:t>Click to edit Master title style</a:t>
            </a:r>
            <a:endParaRPr lang="en-US" dirty="0"/>
          </a:p>
        </p:txBody>
      </p:sp>
      <p:sp>
        <p:nvSpPr>
          <p:cNvPr id="3" name="Rectangle 3"/>
          <p:cNvSpPr>
            <a:spLocks noGrp="1"/>
          </p:cNvSpPr>
          <p:nvPr>
            <p:ph type="subTitle" idx="1" hasCustomPrompt="1"/>
          </p:nvPr>
        </p:nvSpPr>
        <p:spPr>
          <a:xfrm>
            <a:off x="228600" y="4706112"/>
            <a:ext cx="6934200" cy="228600"/>
          </a:xfrm>
          <a:solidFill>
            <a:schemeClr val="bg1"/>
          </a:solidFill>
        </p:spPr>
        <p:txBody>
          <a:bodyPr/>
          <a:lstStyle>
            <a:lvl1pPr marL="0" indent="0" algn="l">
              <a:buNone/>
              <a:defRPr sz="11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add author information</a:t>
            </a:r>
            <a:endParaRPr lang="en-US" dirty="0"/>
          </a:p>
        </p:txBody>
      </p:sp>
      <p:sp>
        <p:nvSpPr>
          <p:cNvPr id="15" name="Rectangle 15"/>
          <p:cNvSpPr>
            <a:spLocks noGrp="1"/>
          </p:cNvSpPr>
          <p:nvPr>
            <p:ph type="sldNum" sz="quarter" idx="11"/>
          </p:nvPr>
        </p:nvSpPr>
        <p:spPr>
          <a:xfrm>
            <a:off x="6477000" y="6477000"/>
            <a:ext cx="1021080" cy="304800"/>
          </a:xfrm>
        </p:spPr>
        <p:txBody>
          <a:bodyPr anchor="ctr"/>
          <a:lstStyle>
            <a:extLst/>
          </a:lstStyle>
          <a:p>
            <a:pPr algn="r"/>
            <a:fld id="{256D3EEF-DE4E-429D-8EC4-DDC531AFF587}" type="slidenum">
              <a:rPr lang="en-US" sz="1000" smtClean="0"/>
              <a:pPr algn="r"/>
              <a:t>‹#›</a:t>
            </a:fld>
            <a:endParaRPr lang="en-US" dirty="0"/>
          </a:p>
        </p:txBody>
      </p:sp>
      <p:sp>
        <p:nvSpPr>
          <p:cNvPr id="16" name="Rectangle 16"/>
          <p:cNvSpPr>
            <a:spLocks noGrp="1"/>
          </p:cNvSpPr>
          <p:nvPr>
            <p:ph type="ftr" sz="quarter" idx="12"/>
          </p:nvPr>
        </p:nvSpPr>
        <p:spPr/>
        <p:txBody>
          <a:bodyPr/>
          <a:lstStyle>
            <a:extLst/>
          </a:lstStyle>
          <a:p>
            <a:endParaRPr lang="en-US" dirty="0"/>
          </a:p>
        </p:txBody>
      </p:sp>
      <p:pic>
        <p:nvPicPr>
          <p:cNvPr id="30" name="ContosoLogo.jpg"/>
          <p:cNvPicPr>
            <a:picLocks noChangeAspect="1"/>
          </p:cNvPicPr>
          <p:nvPr/>
        </p:nvPicPr>
        <p:blipFill>
          <a:blip r:embed="rId2">
            <a:duotone>
              <a:schemeClr val="accent4"/>
              <a:srgbClr val="FFFFFF"/>
            </a:duotone>
          </a:blip>
          <a:stretch>
            <a:fillRect/>
          </a:stretch>
        </p:blipFill>
        <p:spPr>
          <a:xfrm>
            <a:off x="7696200" y="5791200"/>
            <a:ext cx="1371600" cy="1008126"/>
          </a:xfrm>
          <a:prstGeom prst="rect">
            <a:avLst/>
          </a:prstGeom>
          <a:noFill/>
          <a:ln>
            <a:noFill/>
          </a:ln>
        </p:spPr>
      </p:pic>
      <p:sp>
        <p:nvSpPr>
          <p:cNvPr id="8" name="Rectangle 10"/>
          <p:cNvSpPr/>
          <p:nvPr userDrawn="1"/>
        </p:nvSpPr>
        <p:spPr>
          <a:xfrm>
            <a:off x="0" y="0"/>
            <a:ext cx="9144000" cy="40386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10" name="Date Placeholder 9"/>
          <p:cNvSpPr>
            <a:spLocks noGrp="1"/>
          </p:cNvSpPr>
          <p:nvPr>
            <p:ph type="dt" sz="half" idx="10"/>
          </p:nvPr>
        </p:nvSpPr>
        <p:spPr>
          <a:xfrm>
            <a:off x="228600" y="6477000"/>
            <a:ext cx="1600200" cy="304800"/>
          </a:xfrm>
        </p:spPr>
        <p:txBody>
          <a:bodyPr anchor="ctr"/>
          <a:lstStyle>
            <a:lvl1pPr algn="l">
              <a:defRPr>
                <a:solidFill>
                  <a:srgbClr val="A0A0A0"/>
                </a:solidFill>
              </a:defRPr>
            </a:lvl1pPr>
            <a:extLst/>
          </a:lstStyle>
          <a:p>
            <a:fld id="{C768C422-C06E-E540-9E61-891E7083A977}" type="datetime1">
              <a:rPr lang="en-US" smtClean="0"/>
              <a:t>2/5/2016</a:t>
            </a:fld>
            <a:endParaRPr lang="en-US" dirty="0"/>
          </a:p>
        </p:txBody>
      </p:sp>
      <p:sp>
        <p:nvSpPr>
          <p:cNvPr id="12" name="Rectangle 11"/>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1 Top, 2 Bottom">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r>
              <a:rPr lang="en-US" smtClean="0"/>
              <a:t>Click to edit Master title style</a:t>
            </a:r>
            <a:endParaRPr lang="en-US"/>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5" name="Rectangle 11"/>
          <p:cNvSpPr>
            <a:spLocks noGrp="1"/>
          </p:cNvSpPr>
          <p:nvPr>
            <p:ph sz="quarter" idx="15"/>
          </p:nvPr>
        </p:nvSpPr>
        <p:spPr>
          <a:xfrm>
            <a:off x="301752" y="609600"/>
            <a:ext cx="8074152"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8"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3" name="Rectangle 11"/>
          <p:cNvSpPr>
            <a:spLocks noGrp="1"/>
          </p:cNvSpPr>
          <p:nvPr>
            <p:ph sz="quarter" idx="21"/>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Rectangle 19"/>
          <p:cNvSpPr>
            <a:spLocks noGrp="1"/>
          </p:cNvSpPr>
          <p:nvPr>
            <p:ph type="dt" sz="half" idx="22"/>
          </p:nvPr>
        </p:nvSpPr>
        <p:spPr/>
        <p:txBody>
          <a:bodyPr/>
          <a:lstStyle>
            <a:extLst/>
          </a:lstStyle>
          <a:p>
            <a:pPr algn="r"/>
            <a:fld id="{9AA5608E-2125-3643-B221-BD785D963E82}" type="datetime1">
              <a:rPr lang="en-US" smtClean="0"/>
              <a:t>2/5/2016</a:t>
            </a:fld>
            <a:endParaRPr lang="en-US"/>
          </a:p>
        </p:txBody>
      </p:sp>
      <p:sp>
        <p:nvSpPr>
          <p:cNvPr id="20" name="Rectangle 20"/>
          <p:cNvSpPr>
            <a:spLocks noGrp="1"/>
          </p:cNvSpPr>
          <p:nvPr>
            <p:ph type="sldNum" sz="quarter" idx="23"/>
          </p:nvPr>
        </p:nvSpPr>
        <p:spPr/>
        <p:txBody>
          <a:bodyPr/>
          <a:lstStyle>
            <a:extLst/>
          </a:lstStyle>
          <a:p>
            <a:pPr algn="r"/>
            <a:fld id="{256D3EEF-DE4E-429D-8EC4-DDC531AFF587}" type="slidenum">
              <a:rPr lang="en-US" sz="1000" smtClean="0"/>
              <a:pPr algn="r"/>
              <a:t>‹#›</a:t>
            </a:fld>
            <a:endParaRPr lang="en-US"/>
          </a:p>
        </p:txBody>
      </p:sp>
      <p:sp>
        <p:nvSpPr>
          <p:cNvPr id="22" name="Rectangle 22"/>
          <p:cNvSpPr>
            <a:spLocks noGrp="1"/>
          </p:cNvSpPr>
          <p:nvPr>
            <p:ph type="ftr" sz="quarter" idx="24"/>
          </p:nvPr>
        </p:nvSpPr>
        <p:spPr/>
        <p:txBody>
          <a:bodyPr/>
          <a:lstStyle>
            <a:extLst/>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r>
              <a:rPr lang="en-US" smtClean="0"/>
              <a:t>Click to edit Master title style</a:t>
            </a:r>
            <a:endParaRPr lang="en-US"/>
          </a:p>
        </p:txBody>
      </p:sp>
      <p:sp>
        <p:nvSpPr>
          <p:cNvPr id="16"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7"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0"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Rectangle 8"/>
          <p:cNvSpPr>
            <a:spLocks noGrp="1"/>
          </p:cNvSpPr>
          <p:nvPr>
            <p:ph type="body" sz="quarter" idx="18"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4" name="Rectangle 11"/>
          <p:cNvSpPr>
            <a:spLocks noGrp="1"/>
          </p:cNvSpPr>
          <p:nvPr>
            <p:ph sz="quarter" idx="19"/>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6" name="Rectangle 11"/>
          <p:cNvSpPr>
            <a:spLocks noGrp="1"/>
          </p:cNvSpPr>
          <p:nvPr>
            <p:ph sz="quarter" idx="21"/>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Rectangle 23"/>
          <p:cNvSpPr>
            <a:spLocks noGrp="1"/>
          </p:cNvSpPr>
          <p:nvPr>
            <p:ph type="dt" sz="half" idx="22"/>
          </p:nvPr>
        </p:nvSpPr>
        <p:spPr/>
        <p:txBody>
          <a:bodyPr/>
          <a:lstStyle>
            <a:extLst/>
          </a:lstStyle>
          <a:p>
            <a:pPr algn="r"/>
            <a:fld id="{D09D43FF-47EE-BE4F-929B-320956E3B064}" type="datetime1">
              <a:rPr lang="en-US" smtClean="0"/>
              <a:t>2/5/2016</a:t>
            </a:fld>
            <a:endParaRPr lang="en-US"/>
          </a:p>
        </p:txBody>
      </p:sp>
      <p:sp>
        <p:nvSpPr>
          <p:cNvPr id="27" name="Rectangle 27"/>
          <p:cNvSpPr>
            <a:spLocks noGrp="1"/>
          </p:cNvSpPr>
          <p:nvPr>
            <p:ph type="sldNum" sz="quarter" idx="23"/>
          </p:nvPr>
        </p:nvSpPr>
        <p:spPr/>
        <p:txBody>
          <a:bodyPr/>
          <a:lstStyle>
            <a:extLst/>
          </a:lstStyle>
          <a:p>
            <a:pPr algn="r"/>
            <a:fld id="{256D3EEF-DE4E-429D-8EC4-DDC531AFF587}" type="slidenum">
              <a:rPr lang="en-US" sz="1000" smtClean="0"/>
              <a:pPr algn="r"/>
              <a:t>‹#›</a:t>
            </a:fld>
            <a:endParaRPr lang="en-US"/>
          </a:p>
        </p:txBody>
      </p:sp>
      <p:sp>
        <p:nvSpPr>
          <p:cNvPr id="28" name="Rectangle 28"/>
          <p:cNvSpPr>
            <a:spLocks noGrp="1"/>
          </p:cNvSpPr>
          <p:nvPr>
            <p:ph type="ftr" sz="quarter" idx="24"/>
          </p:nvPr>
        </p:nvSpPr>
        <p:spPr/>
        <p:txBody>
          <a:bodyPr/>
          <a:lstStyle>
            <a:extLst/>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1 Left, 3 Right">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extLst/>
          </a:lstStyle>
          <a:p>
            <a:r>
              <a:rPr lang="en-US" smtClean="0"/>
              <a:t>Click to edit Master title style</a:t>
            </a:r>
            <a:endParaRPr lang="en-US"/>
          </a:p>
        </p:txBody>
      </p:sp>
      <p:sp>
        <p:nvSpPr>
          <p:cNvPr id="10"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8" name="Rectangle 11"/>
          <p:cNvSpPr>
            <a:spLocks noGrp="1"/>
          </p:cNvSpPr>
          <p:nvPr>
            <p:ph sz="quarter" idx="16"/>
          </p:nvPr>
        </p:nvSpPr>
        <p:spPr>
          <a:xfrm>
            <a:off x="44196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0"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8"/>
          <p:cNvSpPr>
            <a:spLocks noGrp="1"/>
          </p:cNvSpPr>
          <p:nvPr>
            <p:ph type="body" sz="quarter" idx="17" hasCustomPrompt="1"/>
          </p:nvPr>
        </p:nvSpPr>
        <p:spPr>
          <a:xfrm>
            <a:off x="4416552"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3" name="Rectangle 11"/>
          <p:cNvSpPr>
            <a:spLocks noGrp="1"/>
          </p:cNvSpPr>
          <p:nvPr>
            <p:ph sz="quarter" idx="18"/>
          </p:nvPr>
        </p:nvSpPr>
        <p:spPr>
          <a:xfrm>
            <a:off x="44165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8"/>
          <p:cNvSpPr>
            <a:spLocks noGrp="1"/>
          </p:cNvSpPr>
          <p:nvPr>
            <p:ph type="body" sz="quarter" idx="19" hasCustomPrompt="1"/>
          </p:nvPr>
        </p:nvSpPr>
        <p:spPr>
          <a:xfrm>
            <a:off x="4419600"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5" name="Rectangle 11"/>
          <p:cNvSpPr>
            <a:spLocks noGrp="1"/>
          </p:cNvSpPr>
          <p:nvPr>
            <p:ph sz="quarter" idx="20"/>
          </p:nvPr>
        </p:nvSpPr>
        <p:spPr>
          <a:xfrm>
            <a:off x="44196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7"/>
          <p:cNvSpPr>
            <a:spLocks noGrp="1"/>
          </p:cNvSpPr>
          <p:nvPr>
            <p:ph type="dt" sz="half" idx="21"/>
          </p:nvPr>
        </p:nvSpPr>
        <p:spPr/>
        <p:txBody>
          <a:bodyPr/>
          <a:lstStyle>
            <a:extLst/>
          </a:lstStyle>
          <a:p>
            <a:pPr algn="r"/>
            <a:fld id="{100B04BE-226A-0349-8C1E-8D7F5F53F917}" type="datetime1">
              <a:rPr lang="en-US" smtClean="0"/>
              <a:t>2/5/2016</a:t>
            </a:fld>
            <a:endParaRPr lang="en-US"/>
          </a:p>
        </p:txBody>
      </p:sp>
      <p:sp>
        <p:nvSpPr>
          <p:cNvPr id="18" name="Rectangle 18"/>
          <p:cNvSpPr>
            <a:spLocks noGrp="1"/>
          </p:cNvSpPr>
          <p:nvPr>
            <p:ph type="sldNum" sz="quarter" idx="22"/>
          </p:nvPr>
        </p:nvSpPr>
        <p:spPr/>
        <p:txBody>
          <a:bodyPr/>
          <a:lstStyle>
            <a:extLst/>
          </a:lstStyle>
          <a:p>
            <a:pPr algn="r"/>
            <a:fld id="{256D3EEF-DE4E-429D-8EC4-DDC531AFF587}" type="slidenum">
              <a:rPr lang="en-US" sz="1000" smtClean="0"/>
              <a:pPr algn="r"/>
              <a:t>‹#›</a:t>
            </a:fld>
            <a:endParaRPr lang="en-US"/>
          </a:p>
        </p:txBody>
      </p:sp>
      <p:sp>
        <p:nvSpPr>
          <p:cNvPr id="21" name="Rectangle 21"/>
          <p:cNvSpPr>
            <a:spLocks noGrp="1"/>
          </p:cNvSpPr>
          <p:nvPr>
            <p:ph type="ftr" sz="quarter" idx="23"/>
          </p:nvPr>
        </p:nvSpPr>
        <p:spPr/>
        <p:txBody>
          <a:bodyPr/>
          <a:lstStyle>
            <a:extLst/>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3 Left, 1 Righ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r>
              <a:rPr lang="en-US" smtClean="0"/>
              <a:t>Click to edit Master title style</a:t>
            </a:r>
            <a:endParaRPr lang="en-US"/>
          </a:p>
        </p:txBody>
      </p:sp>
      <p:sp>
        <p:nvSpPr>
          <p:cNvPr id="18" name="Rectangle 8"/>
          <p:cNvSpPr>
            <a:spLocks noGrp="1"/>
          </p:cNvSpPr>
          <p:nvPr>
            <p:ph type="body" sz="quarter" idx="13" hasCustomPrompt="1"/>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1" name="Rectangle 11"/>
          <p:cNvSpPr>
            <a:spLocks noGrp="1"/>
          </p:cNvSpPr>
          <p:nvPr>
            <p:ph sz="quarter" idx="15"/>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a:spLocks noGrp="1"/>
          </p:cNvSpPr>
          <p:nvPr>
            <p:ph type="body" sz="quarter" idx="14"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0" name="Rectangle 11"/>
          <p:cNvSpPr>
            <a:spLocks noGrp="1"/>
          </p:cNvSpPr>
          <p:nvPr>
            <p:ph sz="quarter" idx="16"/>
          </p:nvPr>
        </p:nvSpPr>
        <p:spPr>
          <a:xfrm>
            <a:off x="3048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8"/>
          <p:cNvSpPr>
            <a:spLocks noGrp="1"/>
          </p:cNvSpPr>
          <p:nvPr>
            <p:ph type="body" sz="quarter" idx="17" hasCustomPrompt="1"/>
          </p:nvPr>
        </p:nvSpPr>
        <p:spPr>
          <a:xfrm>
            <a:off x="301752"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4" name="Rectangle 11"/>
          <p:cNvSpPr>
            <a:spLocks noGrp="1"/>
          </p:cNvSpPr>
          <p:nvPr>
            <p:ph sz="quarter" idx="18"/>
          </p:nvPr>
        </p:nvSpPr>
        <p:spPr>
          <a:xfrm>
            <a:off x="3017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8"/>
          <p:cNvSpPr>
            <a:spLocks noGrp="1"/>
          </p:cNvSpPr>
          <p:nvPr>
            <p:ph type="body" sz="quarter" idx="19" hasCustomPrompt="1"/>
          </p:nvPr>
        </p:nvSpPr>
        <p:spPr>
          <a:xfrm>
            <a:off x="304800"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6" name="Rectangle 11"/>
          <p:cNvSpPr>
            <a:spLocks noGrp="1"/>
          </p:cNvSpPr>
          <p:nvPr>
            <p:ph sz="quarter" idx="20"/>
          </p:nvPr>
        </p:nvSpPr>
        <p:spPr>
          <a:xfrm>
            <a:off x="3048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7"/>
          <p:cNvSpPr>
            <a:spLocks noGrp="1"/>
          </p:cNvSpPr>
          <p:nvPr>
            <p:ph type="dt" sz="half" idx="21"/>
          </p:nvPr>
        </p:nvSpPr>
        <p:spPr/>
        <p:txBody>
          <a:bodyPr/>
          <a:lstStyle>
            <a:extLst/>
          </a:lstStyle>
          <a:p>
            <a:pPr algn="r"/>
            <a:fld id="{090F7F29-7FEE-E44C-A1B9-83D5DBEB587D}" type="datetime1">
              <a:rPr lang="en-US" smtClean="0"/>
              <a:t>2/5/2016</a:t>
            </a:fld>
            <a:endParaRPr lang="en-US" dirty="0"/>
          </a:p>
        </p:txBody>
      </p:sp>
      <p:sp>
        <p:nvSpPr>
          <p:cNvPr id="19" name="Rectangle 19"/>
          <p:cNvSpPr>
            <a:spLocks noGrp="1"/>
          </p:cNvSpPr>
          <p:nvPr>
            <p:ph type="sldNum" sz="quarter" idx="22"/>
          </p:nvPr>
        </p:nvSpPr>
        <p:spPr/>
        <p:txBody>
          <a:bodyPr/>
          <a:lstStyle>
            <a:extLst/>
          </a:lstStyle>
          <a:p>
            <a:pPr algn="r"/>
            <a:fld id="{256D3EEF-DE4E-429D-8EC4-DDC531AFF587}" type="slidenum">
              <a:rPr lang="en-US" sz="1000" smtClean="0"/>
              <a:pPr algn="r"/>
              <a:t>‹#›</a:t>
            </a:fld>
            <a:endParaRPr lang="en-US"/>
          </a:p>
        </p:txBody>
      </p:sp>
      <p:sp>
        <p:nvSpPr>
          <p:cNvPr id="20" name="Rectangle 20"/>
          <p:cNvSpPr>
            <a:spLocks noGrp="1"/>
          </p:cNvSpPr>
          <p:nvPr>
            <p:ph type="ftr" sz="quarter" idx="23"/>
          </p:nvPr>
        </p:nvSpPr>
        <p:spPr/>
        <p:txBody>
          <a:bodyPr/>
          <a:lstStyle>
            <a:extLst/>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Up: 2 Left, 3 Right">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extLst/>
          </a:lstStyle>
          <a:p>
            <a:r>
              <a:rPr lang="en-US" smtClean="0"/>
              <a:t>Click to edit Master title style</a:t>
            </a:r>
            <a:endParaRPr lang="en-US"/>
          </a:p>
        </p:txBody>
      </p:sp>
      <p:sp>
        <p:nvSpPr>
          <p:cNvPr id="23"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4"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6"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9" name="Rectangle 11"/>
          <p:cNvSpPr>
            <a:spLocks noGrp="1"/>
          </p:cNvSpPr>
          <p:nvPr>
            <p:ph sz="quarter" idx="18"/>
          </p:nvPr>
        </p:nvSpPr>
        <p:spPr>
          <a:xfrm>
            <a:off x="44196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1" name="Rectangle 8"/>
          <p:cNvSpPr>
            <a:spLocks noGrp="1"/>
          </p:cNvSpPr>
          <p:nvPr>
            <p:ph type="body" sz="quarter" idx="19" hasCustomPrompt="1"/>
          </p:nvPr>
        </p:nvSpPr>
        <p:spPr>
          <a:xfrm>
            <a:off x="4416552"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32" name="Rectangle 11"/>
          <p:cNvSpPr>
            <a:spLocks noGrp="1"/>
          </p:cNvSpPr>
          <p:nvPr>
            <p:ph sz="quarter" idx="20"/>
          </p:nvPr>
        </p:nvSpPr>
        <p:spPr>
          <a:xfrm>
            <a:off x="44165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Rectangle 8"/>
          <p:cNvSpPr>
            <a:spLocks noGrp="1"/>
          </p:cNvSpPr>
          <p:nvPr>
            <p:ph type="body" sz="quarter" idx="21" hasCustomPrompt="1"/>
          </p:nvPr>
        </p:nvSpPr>
        <p:spPr>
          <a:xfrm>
            <a:off x="4419600"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34" name="Rectangle 11"/>
          <p:cNvSpPr>
            <a:spLocks noGrp="1"/>
          </p:cNvSpPr>
          <p:nvPr>
            <p:ph sz="quarter" idx="22"/>
          </p:nvPr>
        </p:nvSpPr>
        <p:spPr>
          <a:xfrm>
            <a:off x="44196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Rectangle 16"/>
          <p:cNvSpPr>
            <a:spLocks noGrp="1"/>
          </p:cNvSpPr>
          <p:nvPr>
            <p:ph type="dt" sz="half" idx="23"/>
          </p:nvPr>
        </p:nvSpPr>
        <p:spPr/>
        <p:txBody>
          <a:bodyPr/>
          <a:lstStyle>
            <a:extLst/>
          </a:lstStyle>
          <a:p>
            <a:pPr algn="r"/>
            <a:fld id="{825A7286-7A6B-B945-A3F0-130537BA6ACD}" type="datetime1">
              <a:rPr lang="en-US" smtClean="0"/>
              <a:t>2/5/2016</a:t>
            </a:fld>
            <a:endParaRPr lang="en-US"/>
          </a:p>
        </p:txBody>
      </p:sp>
      <p:sp>
        <p:nvSpPr>
          <p:cNvPr id="17" name="Rectangle 17"/>
          <p:cNvSpPr>
            <a:spLocks noGrp="1"/>
          </p:cNvSpPr>
          <p:nvPr>
            <p:ph type="sldNum" sz="quarter" idx="24"/>
          </p:nvPr>
        </p:nvSpPr>
        <p:spPr/>
        <p:txBody>
          <a:bodyPr/>
          <a:lstStyle>
            <a:extLst/>
          </a:lstStyle>
          <a:p>
            <a:pPr algn="r"/>
            <a:fld id="{256D3EEF-DE4E-429D-8EC4-DDC531AFF587}" type="slidenum">
              <a:rPr lang="en-US" sz="1000" smtClean="0"/>
              <a:pPr algn="r"/>
              <a:t>‹#›</a:t>
            </a:fld>
            <a:endParaRPr lang="en-US"/>
          </a:p>
        </p:txBody>
      </p:sp>
      <p:sp>
        <p:nvSpPr>
          <p:cNvPr id="18" name="Rectangle 18"/>
          <p:cNvSpPr>
            <a:spLocks noGrp="1"/>
          </p:cNvSpPr>
          <p:nvPr>
            <p:ph type="ftr" sz="quarter" idx="25"/>
          </p:nvPr>
        </p:nvSpPr>
        <p:spPr/>
        <p:txBody>
          <a:bodyPr/>
          <a:lstStyle>
            <a:extLst/>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Up: 3 Left, 2 Right">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extLst/>
          </a:lstStyle>
          <a:p>
            <a:r>
              <a:rPr lang="en-US" smtClean="0"/>
              <a:t>Click to edit Master title style</a:t>
            </a:r>
            <a:endParaRPr lang="en-US"/>
          </a:p>
        </p:txBody>
      </p:sp>
      <p:sp>
        <p:nvSpPr>
          <p:cNvPr id="21" name="Rectangle 8"/>
          <p:cNvSpPr>
            <a:spLocks noGrp="1"/>
          </p:cNvSpPr>
          <p:nvPr>
            <p:ph type="body" sz="quarter" idx="14" hasCustomPrompt="1"/>
          </p:nvPr>
        </p:nvSpPr>
        <p:spPr>
          <a:xfrm>
            <a:off x="307848"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2" name="Rectangle 11"/>
          <p:cNvSpPr>
            <a:spLocks noGrp="1"/>
          </p:cNvSpPr>
          <p:nvPr>
            <p:ph sz="quarter" idx="16"/>
          </p:nvPr>
        </p:nvSpPr>
        <p:spPr>
          <a:xfrm>
            <a:off x="307848"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5" name="Rectangle 8"/>
          <p:cNvSpPr>
            <a:spLocks noGrp="1"/>
          </p:cNvSpPr>
          <p:nvPr>
            <p:ph type="body" sz="quarter" idx="17" hasCustomPrompt="1"/>
          </p:nvPr>
        </p:nvSpPr>
        <p:spPr>
          <a:xfrm>
            <a:off x="304800"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6" name="Rectangle 11"/>
          <p:cNvSpPr>
            <a:spLocks noGrp="1"/>
          </p:cNvSpPr>
          <p:nvPr>
            <p:ph sz="quarter" idx="18"/>
          </p:nvPr>
        </p:nvSpPr>
        <p:spPr>
          <a:xfrm>
            <a:off x="304800"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Rectangle 8"/>
          <p:cNvSpPr>
            <a:spLocks noGrp="1"/>
          </p:cNvSpPr>
          <p:nvPr>
            <p:ph type="body" sz="quarter" idx="19" hasCustomPrompt="1"/>
          </p:nvPr>
        </p:nvSpPr>
        <p:spPr>
          <a:xfrm>
            <a:off x="307848"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8" name="Rectangle 11"/>
          <p:cNvSpPr>
            <a:spLocks noGrp="1"/>
          </p:cNvSpPr>
          <p:nvPr>
            <p:ph sz="quarter" idx="20"/>
          </p:nvPr>
        </p:nvSpPr>
        <p:spPr>
          <a:xfrm>
            <a:off x="307848"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8"/>
          <p:cNvSpPr>
            <a:spLocks noGrp="1"/>
          </p:cNvSpPr>
          <p:nvPr>
            <p:ph type="body" sz="quarter" idx="21"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3" name="Rectangle 11"/>
          <p:cNvSpPr>
            <a:spLocks noGrp="1"/>
          </p:cNvSpPr>
          <p:nvPr>
            <p:ph sz="quarter" idx="22"/>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Rectangle 8"/>
          <p:cNvSpPr>
            <a:spLocks noGrp="1"/>
          </p:cNvSpPr>
          <p:nvPr>
            <p:ph type="body" sz="quarter" idx="23"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6" name="Rectangle 11"/>
          <p:cNvSpPr>
            <a:spLocks noGrp="1"/>
          </p:cNvSpPr>
          <p:nvPr>
            <p:ph sz="quarter" idx="24"/>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7"/>
          <p:cNvSpPr>
            <a:spLocks noGrp="1"/>
          </p:cNvSpPr>
          <p:nvPr>
            <p:ph type="dt" sz="half" idx="25"/>
          </p:nvPr>
        </p:nvSpPr>
        <p:spPr/>
        <p:txBody>
          <a:bodyPr/>
          <a:lstStyle>
            <a:extLst/>
          </a:lstStyle>
          <a:p>
            <a:pPr algn="r"/>
            <a:fld id="{732CA7B4-147D-624F-821D-1E452A8CEBDF}" type="datetime1">
              <a:rPr lang="en-US" smtClean="0"/>
              <a:t>2/5/2016</a:t>
            </a:fld>
            <a:endParaRPr lang="en-US"/>
          </a:p>
        </p:txBody>
      </p:sp>
      <p:sp>
        <p:nvSpPr>
          <p:cNvPr id="18" name="Rectangle 18"/>
          <p:cNvSpPr>
            <a:spLocks noGrp="1"/>
          </p:cNvSpPr>
          <p:nvPr>
            <p:ph type="sldNum" sz="quarter" idx="26"/>
          </p:nvPr>
        </p:nvSpPr>
        <p:spPr/>
        <p:txBody>
          <a:bodyPr/>
          <a:lstStyle>
            <a:extLst/>
          </a:lstStyle>
          <a:p>
            <a:pPr algn="r"/>
            <a:fld id="{256D3EEF-DE4E-429D-8EC4-DDC531AFF587}" type="slidenum">
              <a:rPr lang="en-US" sz="1000" smtClean="0"/>
              <a:pPr algn="r"/>
              <a:t>‹#›</a:t>
            </a:fld>
            <a:endParaRPr lang="en-US"/>
          </a:p>
        </p:txBody>
      </p:sp>
      <p:sp>
        <p:nvSpPr>
          <p:cNvPr id="23" name="Rectangle 23"/>
          <p:cNvSpPr>
            <a:spLocks noGrp="1"/>
          </p:cNvSpPr>
          <p:nvPr>
            <p:ph type="ftr" sz="quarter" idx="27"/>
          </p:nvPr>
        </p:nvSpPr>
        <p:spPr/>
        <p:txBody>
          <a:bodyPr/>
          <a:lstStyle>
            <a:extLst/>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mbstones">
    <p:spTree>
      <p:nvGrpSpPr>
        <p:cNvPr id="1" name=""/>
        <p:cNvGrpSpPr/>
        <p:nvPr/>
      </p:nvGrpSpPr>
      <p:grpSpPr>
        <a:xfrm>
          <a:off x="0" y="0"/>
          <a:ext cx="0" cy="0"/>
          <a:chOff x="0" y="0"/>
          <a:chExt cx="0" cy="0"/>
        </a:xfrm>
      </p:grpSpPr>
      <p:sp>
        <p:nvSpPr>
          <p:cNvPr id="23" name="Rectangle 2"/>
          <p:cNvSpPr>
            <a:spLocks noGrp="1"/>
          </p:cNvSpPr>
          <p:nvPr>
            <p:ph type="title"/>
          </p:nvPr>
        </p:nvSpPr>
        <p:spPr/>
        <p:txBody>
          <a:bodyPr/>
          <a:lstStyle>
            <a:extLst/>
          </a:lstStyle>
          <a:p>
            <a:r>
              <a:rPr lang="en-US" smtClean="0"/>
              <a:t>Click to edit Master title style</a:t>
            </a:r>
            <a:endParaRPr lang="en-US"/>
          </a:p>
        </p:txBody>
      </p:sp>
      <p:sp>
        <p:nvSpPr>
          <p:cNvPr id="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8"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26"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25"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31"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24" name="Rectangle 10"/>
          <p:cNvSpPr>
            <a:spLocks noGrp="1"/>
          </p:cNvSpPr>
          <p:nvPr>
            <p:ph type="pic" sz="quarter" idx="13" hasCustomPrompt="1"/>
          </p:nvPr>
        </p:nvSpPr>
        <p:spPr>
          <a:xfrm>
            <a:off x="1524000" y="1600200"/>
            <a:ext cx="1371600" cy="685800"/>
          </a:xfrm>
        </p:spPr>
        <p:txBody>
          <a:bodyPr/>
          <a:lstStyle>
            <a:extLst/>
          </a:lstStyle>
          <a:p>
            <a:r>
              <a:rPr lang="en-US" dirty="0" smtClean="0"/>
              <a:t>Company</a:t>
            </a:r>
            <a:r>
              <a:rPr lang="en-US" baseline="0" dirty="0" smtClean="0"/>
              <a:t> Logo</a:t>
            </a:r>
            <a:endParaRPr lang="en-US" dirty="0"/>
          </a:p>
        </p:txBody>
      </p:sp>
      <p:sp>
        <p:nvSpPr>
          <p:cNvPr id="19" name="Rectangle 10"/>
          <p:cNvSpPr>
            <a:spLocks noGrp="1"/>
          </p:cNvSpPr>
          <p:nvPr>
            <p:ph type="pic" sz="quarter" idx="29" hasCustomPrompt="1"/>
          </p:nvPr>
        </p:nvSpPr>
        <p:spPr>
          <a:xfrm>
            <a:off x="1524000" y="4038600"/>
            <a:ext cx="1371600" cy="685800"/>
          </a:xfrm>
        </p:spPr>
        <p:txBody>
          <a:bodyPr/>
          <a:lstStyle>
            <a:extLst/>
          </a:lstStyle>
          <a:p>
            <a:r>
              <a:rPr lang="en-US" dirty="0" smtClean="0"/>
              <a:t>Company</a:t>
            </a:r>
            <a:r>
              <a:rPr lang="en-US" baseline="0" dirty="0" smtClean="0"/>
              <a:t> Logo</a:t>
            </a:r>
            <a:endParaRPr lang="en-US" dirty="0"/>
          </a:p>
        </p:txBody>
      </p:sp>
      <p:sp>
        <p:nvSpPr>
          <p:cNvPr id="27" name="Rectangle 10"/>
          <p:cNvSpPr>
            <a:spLocks noGrp="1"/>
          </p:cNvSpPr>
          <p:nvPr>
            <p:ph type="pic" sz="quarter" idx="17" hasCustomPrompt="1"/>
          </p:nvPr>
        </p:nvSpPr>
        <p:spPr>
          <a:xfrm>
            <a:off x="3657600" y="1600200"/>
            <a:ext cx="1371600" cy="685800"/>
          </a:xfrm>
        </p:spPr>
        <p:txBody>
          <a:bodyPr/>
          <a:lstStyle>
            <a:extLst/>
          </a:lstStyle>
          <a:p>
            <a:r>
              <a:rPr lang="en-US" dirty="0" smtClean="0"/>
              <a:t>Company</a:t>
            </a:r>
            <a:r>
              <a:rPr lang="en-US" baseline="0" dirty="0" smtClean="0"/>
              <a:t> Logo</a:t>
            </a:r>
            <a:endParaRPr lang="en-US" dirty="0"/>
          </a:p>
        </p:txBody>
      </p:sp>
      <p:sp>
        <p:nvSpPr>
          <p:cNvPr id="11" name="Rectangle 10"/>
          <p:cNvSpPr>
            <a:spLocks noGrp="1"/>
          </p:cNvSpPr>
          <p:nvPr>
            <p:ph type="pic" sz="quarter" idx="30" hasCustomPrompt="1"/>
          </p:nvPr>
        </p:nvSpPr>
        <p:spPr>
          <a:xfrm>
            <a:off x="3657600" y="4038600"/>
            <a:ext cx="1371600" cy="685800"/>
          </a:xfrm>
        </p:spPr>
        <p:txBody>
          <a:bodyPr/>
          <a:lstStyle>
            <a:extLst/>
          </a:lstStyle>
          <a:p>
            <a:r>
              <a:rPr lang="en-US" dirty="0" smtClean="0"/>
              <a:t>Company</a:t>
            </a:r>
            <a:r>
              <a:rPr lang="en-US" baseline="0" dirty="0" smtClean="0"/>
              <a:t> Logo</a:t>
            </a:r>
            <a:endParaRPr lang="en-US" dirty="0"/>
          </a:p>
        </p:txBody>
      </p:sp>
      <p:sp>
        <p:nvSpPr>
          <p:cNvPr id="4" name="Rectangle 10"/>
          <p:cNvSpPr>
            <a:spLocks noGrp="1"/>
          </p:cNvSpPr>
          <p:nvPr>
            <p:ph type="pic" sz="quarter" idx="21" hasCustomPrompt="1"/>
          </p:nvPr>
        </p:nvSpPr>
        <p:spPr>
          <a:xfrm>
            <a:off x="5791200" y="1600200"/>
            <a:ext cx="1371600" cy="685800"/>
          </a:xfrm>
        </p:spPr>
        <p:txBody>
          <a:bodyPr/>
          <a:lstStyle>
            <a:extLst/>
          </a:lstStyle>
          <a:p>
            <a:r>
              <a:rPr lang="en-US" dirty="0" smtClean="0"/>
              <a:t>Company</a:t>
            </a:r>
            <a:r>
              <a:rPr lang="en-US" baseline="0" dirty="0" smtClean="0"/>
              <a:t> Logo</a:t>
            </a:r>
            <a:endParaRPr lang="en-US" dirty="0"/>
          </a:p>
        </p:txBody>
      </p:sp>
      <p:sp>
        <p:nvSpPr>
          <p:cNvPr id="15" name="Rectangle 10"/>
          <p:cNvSpPr>
            <a:spLocks noGrp="1"/>
          </p:cNvSpPr>
          <p:nvPr>
            <p:ph type="pic" sz="quarter" idx="31" hasCustomPrompt="1"/>
          </p:nvPr>
        </p:nvSpPr>
        <p:spPr>
          <a:xfrm>
            <a:off x="5791200" y="4038600"/>
            <a:ext cx="1371600" cy="685800"/>
          </a:xfrm>
        </p:spPr>
        <p:txBody>
          <a:bodyPr/>
          <a:lstStyle>
            <a:extLst/>
          </a:lstStyle>
          <a:p>
            <a:r>
              <a:rPr lang="en-US" dirty="0" smtClean="0"/>
              <a:t>Company</a:t>
            </a:r>
            <a:r>
              <a:rPr lang="en-US" baseline="0" dirty="0" smtClean="0"/>
              <a:t> Logo</a:t>
            </a:r>
            <a:endParaRPr lang="en-US" dirty="0"/>
          </a:p>
        </p:txBody>
      </p:sp>
      <p:sp>
        <p:nvSpPr>
          <p:cNvPr id="7" name="Rectangle 12"/>
          <p:cNvSpPr>
            <a:spLocks noGrp="1"/>
          </p:cNvSpPr>
          <p:nvPr>
            <p:ph type="body" sz="quarter" idx="14" hasCustomPrompt="1"/>
          </p:nvPr>
        </p:nvSpPr>
        <p:spPr>
          <a:xfrm>
            <a:off x="1524000" y="2895600"/>
            <a:ext cx="1371600" cy="304800"/>
          </a:xfrm>
        </p:spPr>
        <p:txBody>
          <a:bodyPr anchor="ctr"/>
          <a:lstStyle>
            <a:lvl1pPr algn="ctr">
              <a:defRPr b="1"/>
            </a:lvl1pPr>
            <a:extLst/>
          </a:lstStyle>
          <a:p>
            <a:pPr lvl="0"/>
            <a:r>
              <a:rPr lang="en-US" dirty="0" smtClean="0"/>
              <a:t>Amount</a:t>
            </a:r>
            <a:endParaRPr lang="en-US" dirty="0"/>
          </a:p>
        </p:txBody>
      </p:sp>
      <p:sp>
        <p:nvSpPr>
          <p:cNvPr id="28" name="Rectangle 12"/>
          <p:cNvSpPr>
            <a:spLocks noGrp="1"/>
          </p:cNvSpPr>
          <p:nvPr>
            <p:ph type="body" sz="quarter" idx="33" hasCustomPrompt="1"/>
          </p:nvPr>
        </p:nvSpPr>
        <p:spPr>
          <a:xfrm>
            <a:off x="1524000" y="5334000"/>
            <a:ext cx="1371600" cy="304800"/>
          </a:xfrm>
        </p:spPr>
        <p:txBody>
          <a:bodyPr anchor="ctr"/>
          <a:lstStyle>
            <a:lvl1pPr algn="ctr">
              <a:defRPr b="1"/>
            </a:lvl1pPr>
            <a:extLst/>
          </a:lstStyle>
          <a:p>
            <a:pPr lvl="0"/>
            <a:r>
              <a:rPr lang="en-US" dirty="0" smtClean="0"/>
              <a:t>Amount</a:t>
            </a:r>
            <a:endParaRPr lang="en-US" dirty="0"/>
          </a:p>
        </p:txBody>
      </p:sp>
      <p:sp>
        <p:nvSpPr>
          <p:cNvPr id="30" name="Rectangle 12"/>
          <p:cNvSpPr>
            <a:spLocks noGrp="1"/>
          </p:cNvSpPr>
          <p:nvPr>
            <p:ph type="body" sz="quarter" idx="18" hasCustomPrompt="1"/>
          </p:nvPr>
        </p:nvSpPr>
        <p:spPr>
          <a:xfrm>
            <a:off x="3657600" y="2895600"/>
            <a:ext cx="1371600" cy="304800"/>
          </a:xfrm>
        </p:spPr>
        <p:txBody>
          <a:bodyPr anchor="ctr"/>
          <a:lstStyle>
            <a:lvl1pPr algn="ctr">
              <a:defRPr b="1"/>
            </a:lvl1pPr>
            <a:extLst/>
          </a:lstStyle>
          <a:p>
            <a:pPr lvl="0"/>
            <a:r>
              <a:rPr lang="en-US" dirty="0" smtClean="0"/>
              <a:t>Amount</a:t>
            </a:r>
            <a:endParaRPr lang="en-US" dirty="0"/>
          </a:p>
        </p:txBody>
      </p:sp>
      <p:sp>
        <p:nvSpPr>
          <p:cNvPr id="13" name="Rectangle 12"/>
          <p:cNvSpPr>
            <a:spLocks noGrp="1"/>
          </p:cNvSpPr>
          <p:nvPr>
            <p:ph type="body" sz="quarter" idx="34" hasCustomPrompt="1"/>
          </p:nvPr>
        </p:nvSpPr>
        <p:spPr>
          <a:xfrm>
            <a:off x="3657600" y="5334000"/>
            <a:ext cx="1371600" cy="304800"/>
          </a:xfrm>
        </p:spPr>
        <p:txBody>
          <a:bodyPr anchor="ctr"/>
          <a:lstStyle>
            <a:lvl1pPr algn="ctr">
              <a:defRPr b="1"/>
            </a:lvl1pPr>
            <a:extLst/>
          </a:lstStyle>
          <a:p>
            <a:pPr lvl="0"/>
            <a:r>
              <a:rPr lang="en-US" dirty="0" smtClean="0"/>
              <a:t>Amount</a:t>
            </a:r>
            <a:endParaRPr lang="en-US" dirty="0"/>
          </a:p>
        </p:txBody>
      </p:sp>
      <p:sp>
        <p:nvSpPr>
          <p:cNvPr id="14" name="Rectangle 12"/>
          <p:cNvSpPr>
            <a:spLocks noGrp="1"/>
          </p:cNvSpPr>
          <p:nvPr>
            <p:ph type="body" sz="quarter" idx="22" hasCustomPrompt="1"/>
          </p:nvPr>
        </p:nvSpPr>
        <p:spPr>
          <a:xfrm>
            <a:off x="5791200" y="2895600"/>
            <a:ext cx="1371600" cy="304800"/>
          </a:xfrm>
        </p:spPr>
        <p:txBody>
          <a:bodyPr anchor="ctr"/>
          <a:lstStyle>
            <a:lvl1pPr algn="ctr">
              <a:defRPr b="1"/>
            </a:lvl1pPr>
            <a:extLst/>
          </a:lstStyle>
          <a:p>
            <a:pPr lvl="0"/>
            <a:r>
              <a:rPr lang="en-US" dirty="0" smtClean="0"/>
              <a:t>Amount</a:t>
            </a:r>
            <a:endParaRPr lang="en-US" dirty="0"/>
          </a:p>
        </p:txBody>
      </p:sp>
      <p:sp>
        <p:nvSpPr>
          <p:cNvPr id="2" name="Rectangle 12"/>
          <p:cNvSpPr>
            <a:spLocks noGrp="1"/>
          </p:cNvSpPr>
          <p:nvPr>
            <p:ph type="body" sz="quarter" idx="35" hasCustomPrompt="1"/>
          </p:nvPr>
        </p:nvSpPr>
        <p:spPr>
          <a:xfrm>
            <a:off x="5791200" y="5334000"/>
            <a:ext cx="1371600" cy="304800"/>
          </a:xfrm>
        </p:spPr>
        <p:txBody>
          <a:bodyPr anchor="ctr"/>
          <a:lstStyle>
            <a:lvl1pPr algn="ctr">
              <a:defRPr b="1"/>
            </a:lvl1pPr>
            <a:extLst/>
          </a:lstStyle>
          <a:p>
            <a:pPr lvl="0"/>
            <a:r>
              <a:rPr lang="en-US" dirty="0" smtClean="0"/>
              <a:t>Amount</a:t>
            </a:r>
            <a:endParaRPr lang="en-US" dirty="0"/>
          </a:p>
        </p:txBody>
      </p:sp>
      <p:sp>
        <p:nvSpPr>
          <p:cNvPr id="44" name="Rectangle 11"/>
          <p:cNvSpPr>
            <a:spLocks noGrp="1"/>
          </p:cNvSpPr>
          <p:nvPr>
            <p:ph type="body" sz="quarter" idx="15" hasCustomPrompt="1"/>
          </p:nvPr>
        </p:nvSpPr>
        <p:spPr>
          <a:xfrm>
            <a:off x="1524000" y="3200400"/>
            <a:ext cx="1371600" cy="152400"/>
          </a:xfrm>
        </p:spPr>
        <p:txBody>
          <a:bodyPr anchor="ctr">
            <a:noAutofit/>
          </a:bodyPr>
          <a:lstStyle>
            <a:lvl1pPr algn="ctr">
              <a:defRPr sz="800" i="1"/>
            </a:lvl1pPr>
            <a:extLst/>
          </a:lstStyle>
          <a:p>
            <a:pPr lvl="0"/>
            <a:r>
              <a:rPr lang="en-US" dirty="0" smtClean="0"/>
              <a:t>Date</a:t>
            </a:r>
            <a:endParaRPr lang="en-US" dirty="0"/>
          </a:p>
        </p:txBody>
      </p:sp>
      <p:sp>
        <p:nvSpPr>
          <p:cNvPr id="35" name="Rectangle 11"/>
          <p:cNvSpPr>
            <a:spLocks noGrp="1"/>
          </p:cNvSpPr>
          <p:nvPr>
            <p:ph type="body" sz="quarter" idx="37" hasCustomPrompt="1"/>
          </p:nvPr>
        </p:nvSpPr>
        <p:spPr>
          <a:xfrm>
            <a:off x="1524000" y="5638800"/>
            <a:ext cx="1371600" cy="152400"/>
          </a:xfrm>
        </p:spPr>
        <p:txBody>
          <a:bodyPr anchor="ctr">
            <a:noAutofit/>
          </a:bodyPr>
          <a:lstStyle>
            <a:lvl1pPr algn="ctr">
              <a:defRPr sz="800" i="1"/>
            </a:lvl1pPr>
            <a:extLst/>
          </a:lstStyle>
          <a:p>
            <a:pPr lvl="0"/>
            <a:r>
              <a:rPr lang="en-US" dirty="0" smtClean="0"/>
              <a:t>Date</a:t>
            </a:r>
            <a:endParaRPr lang="en-US" dirty="0"/>
          </a:p>
        </p:txBody>
      </p:sp>
      <p:sp>
        <p:nvSpPr>
          <p:cNvPr id="34" name="Rectangle 11"/>
          <p:cNvSpPr>
            <a:spLocks noGrp="1"/>
          </p:cNvSpPr>
          <p:nvPr>
            <p:ph type="body" sz="quarter" idx="19" hasCustomPrompt="1"/>
          </p:nvPr>
        </p:nvSpPr>
        <p:spPr>
          <a:xfrm>
            <a:off x="3657600" y="3200400"/>
            <a:ext cx="1371600" cy="152400"/>
          </a:xfrm>
        </p:spPr>
        <p:txBody>
          <a:bodyPr anchor="ctr">
            <a:noAutofit/>
          </a:bodyPr>
          <a:lstStyle>
            <a:lvl1pPr algn="ctr">
              <a:defRPr sz="800" i="1"/>
            </a:lvl1pPr>
            <a:extLst/>
          </a:lstStyle>
          <a:p>
            <a:pPr lvl="0"/>
            <a:r>
              <a:rPr lang="en-US" dirty="0" smtClean="0"/>
              <a:t>Date</a:t>
            </a:r>
            <a:endParaRPr lang="en-US" dirty="0"/>
          </a:p>
        </p:txBody>
      </p:sp>
      <p:sp>
        <p:nvSpPr>
          <p:cNvPr id="40" name="Rectangle 11"/>
          <p:cNvSpPr>
            <a:spLocks noGrp="1"/>
          </p:cNvSpPr>
          <p:nvPr>
            <p:ph type="body" sz="quarter" idx="38" hasCustomPrompt="1"/>
          </p:nvPr>
        </p:nvSpPr>
        <p:spPr>
          <a:xfrm>
            <a:off x="3657600" y="5638800"/>
            <a:ext cx="1371600" cy="152400"/>
          </a:xfrm>
        </p:spPr>
        <p:txBody>
          <a:bodyPr anchor="ctr">
            <a:noAutofit/>
          </a:bodyPr>
          <a:lstStyle>
            <a:lvl1pPr algn="ctr">
              <a:defRPr sz="800" i="1"/>
            </a:lvl1pPr>
            <a:extLst/>
          </a:lstStyle>
          <a:p>
            <a:pPr lvl="0"/>
            <a:r>
              <a:rPr lang="en-US" dirty="0" smtClean="0"/>
              <a:t>Date</a:t>
            </a:r>
            <a:endParaRPr lang="en-US" dirty="0"/>
          </a:p>
        </p:txBody>
      </p:sp>
      <p:sp>
        <p:nvSpPr>
          <p:cNvPr id="38" name="Rectangle 11"/>
          <p:cNvSpPr>
            <a:spLocks noGrp="1"/>
          </p:cNvSpPr>
          <p:nvPr>
            <p:ph type="body" sz="quarter" idx="23" hasCustomPrompt="1"/>
          </p:nvPr>
        </p:nvSpPr>
        <p:spPr>
          <a:xfrm>
            <a:off x="5791200" y="3200400"/>
            <a:ext cx="1371600" cy="152400"/>
          </a:xfrm>
        </p:spPr>
        <p:txBody>
          <a:bodyPr anchor="ctr">
            <a:noAutofit/>
          </a:bodyPr>
          <a:lstStyle>
            <a:lvl1pPr algn="ctr">
              <a:defRPr sz="800" i="1"/>
            </a:lvl1pPr>
            <a:extLst/>
          </a:lstStyle>
          <a:p>
            <a:pPr lvl="0"/>
            <a:r>
              <a:rPr lang="en-US" dirty="0" smtClean="0"/>
              <a:t>Date</a:t>
            </a:r>
            <a:endParaRPr lang="en-US" dirty="0"/>
          </a:p>
        </p:txBody>
      </p:sp>
      <p:sp>
        <p:nvSpPr>
          <p:cNvPr id="33" name="Rectangle 11"/>
          <p:cNvSpPr>
            <a:spLocks noGrp="1"/>
          </p:cNvSpPr>
          <p:nvPr>
            <p:ph type="body" sz="quarter" idx="39" hasCustomPrompt="1"/>
          </p:nvPr>
        </p:nvSpPr>
        <p:spPr>
          <a:xfrm>
            <a:off x="5791200" y="5638800"/>
            <a:ext cx="1371600" cy="152400"/>
          </a:xfrm>
        </p:spPr>
        <p:txBody>
          <a:bodyPr anchor="ctr">
            <a:noAutofit/>
          </a:bodyPr>
          <a:lstStyle>
            <a:lvl1pPr algn="ctr">
              <a:defRPr sz="800" i="1"/>
            </a:lvl1pPr>
            <a:extLst/>
          </a:lstStyle>
          <a:p>
            <a:pPr lvl="0"/>
            <a:r>
              <a:rPr lang="en-US" dirty="0" smtClean="0"/>
              <a:t>Date</a:t>
            </a:r>
            <a:endParaRPr lang="en-US" dirty="0"/>
          </a:p>
        </p:txBody>
      </p:sp>
      <p:sp>
        <p:nvSpPr>
          <p:cNvPr id="5" name="Rectangle 14"/>
          <p:cNvSpPr>
            <a:spLocks noGrp="1"/>
          </p:cNvSpPr>
          <p:nvPr>
            <p:ph type="body" sz="quarter" idx="16" hasCustomPrompt="1"/>
          </p:nvPr>
        </p:nvSpPr>
        <p:spPr>
          <a:xfrm>
            <a:off x="1524000" y="2286000"/>
            <a:ext cx="1371600" cy="609600"/>
          </a:xfrm>
        </p:spPr>
        <p:txBody>
          <a:bodyPr anchor="ctr"/>
          <a:lstStyle>
            <a:lvl1pPr algn="ctr">
              <a:defRPr sz="800"/>
            </a:lvl1pPr>
            <a:extLst/>
          </a:lstStyle>
          <a:p>
            <a:pPr lvl="0"/>
            <a:r>
              <a:rPr lang="en-US" dirty="0" smtClean="0"/>
              <a:t>Description</a:t>
            </a:r>
            <a:endParaRPr lang="en-US" dirty="0"/>
          </a:p>
        </p:txBody>
      </p:sp>
      <p:sp>
        <p:nvSpPr>
          <p:cNvPr id="56" name="Rectangle 14"/>
          <p:cNvSpPr>
            <a:spLocks noGrp="1"/>
          </p:cNvSpPr>
          <p:nvPr>
            <p:ph type="body" sz="quarter" idx="41" hasCustomPrompt="1"/>
          </p:nvPr>
        </p:nvSpPr>
        <p:spPr>
          <a:xfrm>
            <a:off x="1524000" y="4724400"/>
            <a:ext cx="1371600" cy="609600"/>
          </a:xfrm>
        </p:spPr>
        <p:txBody>
          <a:bodyPr anchor="ctr"/>
          <a:lstStyle>
            <a:lvl1pPr algn="ctr">
              <a:defRPr sz="800"/>
            </a:lvl1pPr>
            <a:extLst/>
          </a:lstStyle>
          <a:p>
            <a:pPr lvl="0"/>
            <a:r>
              <a:rPr lang="en-US" dirty="0" smtClean="0"/>
              <a:t>Description</a:t>
            </a:r>
            <a:endParaRPr lang="en-US" dirty="0"/>
          </a:p>
        </p:txBody>
      </p:sp>
      <p:sp>
        <p:nvSpPr>
          <p:cNvPr id="62" name="Rectangle 14"/>
          <p:cNvSpPr>
            <a:spLocks noGrp="1"/>
          </p:cNvSpPr>
          <p:nvPr>
            <p:ph type="body" sz="quarter" idx="20" hasCustomPrompt="1"/>
          </p:nvPr>
        </p:nvSpPr>
        <p:spPr>
          <a:xfrm>
            <a:off x="3657600" y="2286000"/>
            <a:ext cx="1371600" cy="609600"/>
          </a:xfrm>
        </p:spPr>
        <p:txBody>
          <a:bodyPr anchor="ctr"/>
          <a:lstStyle>
            <a:lvl1pPr algn="ctr">
              <a:defRPr sz="800"/>
            </a:lvl1pPr>
            <a:extLst/>
          </a:lstStyle>
          <a:p>
            <a:pPr lvl="0"/>
            <a:r>
              <a:rPr lang="en-US" dirty="0" smtClean="0"/>
              <a:t>Description</a:t>
            </a:r>
            <a:endParaRPr lang="en-US" dirty="0"/>
          </a:p>
        </p:txBody>
      </p:sp>
      <p:sp>
        <p:nvSpPr>
          <p:cNvPr id="37" name="Rectangle 14"/>
          <p:cNvSpPr>
            <a:spLocks noGrp="1"/>
          </p:cNvSpPr>
          <p:nvPr>
            <p:ph type="body" sz="quarter" idx="42" hasCustomPrompt="1"/>
          </p:nvPr>
        </p:nvSpPr>
        <p:spPr>
          <a:xfrm>
            <a:off x="3657600" y="4724400"/>
            <a:ext cx="1371600" cy="609600"/>
          </a:xfrm>
        </p:spPr>
        <p:txBody>
          <a:bodyPr anchor="ctr"/>
          <a:lstStyle>
            <a:lvl1pPr algn="ctr">
              <a:defRPr sz="800"/>
            </a:lvl1pPr>
            <a:extLst/>
          </a:lstStyle>
          <a:p>
            <a:pPr lvl="0"/>
            <a:r>
              <a:rPr lang="en-US" dirty="0" smtClean="0"/>
              <a:t>Description</a:t>
            </a:r>
            <a:endParaRPr lang="en-US" dirty="0"/>
          </a:p>
        </p:txBody>
      </p:sp>
      <p:sp>
        <p:nvSpPr>
          <p:cNvPr id="41" name="Rectangle 14"/>
          <p:cNvSpPr>
            <a:spLocks noGrp="1"/>
          </p:cNvSpPr>
          <p:nvPr>
            <p:ph type="body" sz="quarter" idx="24" hasCustomPrompt="1"/>
          </p:nvPr>
        </p:nvSpPr>
        <p:spPr>
          <a:xfrm>
            <a:off x="5791200" y="2286000"/>
            <a:ext cx="1371600" cy="609600"/>
          </a:xfrm>
        </p:spPr>
        <p:txBody>
          <a:bodyPr anchor="ctr"/>
          <a:lstStyle>
            <a:lvl1pPr algn="ctr">
              <a:defRPr sz="800"/>
            </a:lvl1pPr>
            <a:extLst/>
          </a:lstStyle>
          <a:p>
            <a:pPr lvl="0"/>
            <a:r>
              <a:rPr lang="en-US" dirty="0" smtClean="0"/>
              <a:t>Description</a:t>
            </a:r>
            <a:endParaRPr lang="en-US" dirty="0"/>
          </a:p>
        </p:txBody>
      </p:sp>
      <p:sp>
        <p:nvSpPr>
          <p:cNvPr id="52" name="Rectangle 14"/>
          <p:cNvSpPr>
            <a:spLocks noGrp="1"/>
          </p:cNvSpPr>
          <p:nvPr>
            <p:ph type="body" sz="quarter" idx="43" hasCustomPrompt="1"/>
          </p:nvPr>
        </p:nvSpPr>
        <p:spPr>
          <a:xfrm>
            <a:off x="5791200" y="4724400"/>
            <a:ext cx="1371600" cy="609600"/>
          </a:xfrm>
        </p:spPr>
        <p:txBody>
          <a:bodyPr anchor="ctr"/>
          <a:lstStyle>
            <a:lvl1pPr algn="ctr">
              <a:defRPr sz="800"/>
            </a:lvl1pPr>
            <a:extLst/>
          </a:lstStyle>
          <a:p>
            <a:pPr lvl="0"/>
            <a:r>
              <a:rPr lang="en-US" dirty="0" smtClean="0"/>
              <a:t>Description</a:t>
            </a:r>
            <a:endParaRPr lang="en-US" dirty="0"/>
          </a:p>
        </p:txBody>
      </p:sp>
      <p:sp>
        <p:nvSpPr>
          <p:cNvPr id="39" name="Rectangle 51"/>
          <p:cNvSpPr>
            <a:spLocks noGrp="1"/>
          </p:cNvSpPr>
          <p:nvPr>
            <p:ph type="body" sz="quarter" idx="46"/>
          </p:nvPr>
        </p:nvSpPr>
        <p:spPr>
          <a:xfrm>
            <a:off x="304800" y="381000"/>
            <a:ext cx="8077200" cy="838200"/>
          </a:xfrm>
        </p:spPr>
        <p:txBody>
          <a:bodyPr/>
          <a:lstStyle>
            <a:lvl1pPr>
              <a:defRPr sz="1200"/>
            </a:lvl1pPr>
            <a:extLst/>
          </a:lstStyle>
          <a:p>
            <a:pPr lvl="0"/>
            <a:r>
              <a:rPr lang="en-US" smtClean="0"/>
              <a:t>Click to edit Master text styles</a:t>
            </a:r>
          </a:p>
        </p:txBody>
      </p:sp>
      <p:sp>
        <p:nvSpPr>
          <p:cNvPr id="42" name="Rectangle 42"/>
          <p:cNvSpPr>
            <a:spLocks noGrp="1"/>
          </p:cNvSpPr>
          <p:nvPr>
            <p:ph type="dt" sz="half" idx="47"/>
          </p:nvPr>
        </p:nvSpPr>
        <p:spPr/>
        <p:txBody>
          <a:bodyPr/>
          <a:lstStyle>
            <a:extLst/>
          </a:lstStyle>
          <a:p>
            <a:pPr algn="r"/>
            <a:fld id="{77420E4A-7848-E54E-B678-B6D6BBACD402}" type="datetime1">
              <a:rPr lang="en-US" smtClean="0"/>
              <a:t>2/5/2016</a:t>
            </a:fld>
            <a:endParaRPr lang="en-US"/>
          </a:p>
        </p:txBody>
      </p:sp>
      <p:sp>
        <p:nvSpPr>
          <p:cNvPr id="43" name="Rectangle 43"/>
          <p:cNvSpPr>
            <a:spLocks noGrp="1"/>
          </p:cNvSpPr>
          <p:nvPr>
            <p:ph type="sldNum" sz="quarter" idx="48"/>
          </p:nvPr>
        </p:nvSpPr>
        <p:spPr/>
        <p:txBody>
          <a:bodyPr/>
          <a:lstStyle>
            <a:extLst/>
          </a:lstStyle>
          <a:p>
            <a:pPr algn="r"/>
            <a:fld id="{256D3EEF-DE4E-429D-8EC4-DDC531AFF587}" type="slidenum">
              <a:rPr lang="en-US" sz="1000" smtClean="0"/>
              <a:pPr algn="r"/>
              <a:t>‹#›</a:t>
            </a:fld>
            <a:endParaRPr lang="en-US"/>
          </a:p>
        </p:txBody>
      </p:sp>
      <p:sp>
        <p:nvSpPr>
          <p:cNvPr id="45" name="Rectangle 45"/>
          <p:cNvSpPr>
            <a:spLocks noGrp="1"/>
          </p:cNvSpPr>
          <p:nvPr>
            <p:ph type="ftr" sz="quarter" idx="49"/>
          </p:nvPr>
        </p:nvSpPr>
        <p:spPr/>
        <p:txBody>
          <a:bodyPr/>
          <a:lstStyle>
            <a:extLst/>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r>
              <a:rPr lang="en-US" smtClean="0"/>
              <a:t>Click to edit Master title style</a:t>
            </a:r>
            <a:endParaRPr lang="en-US" dirty="0"/>
          </a:p>
        </p:txBody>
      </p:sp>
      <p:sp>
        <p:nvSpPr>
          <p:cNvPr id="37" name="Rectangle 37"/>
          <p:cNvSpPr>
            <a:spLocks noGrp="1"/>
          </p:cNvSpPr>
          <p:nvPr>
            <p:ph type="body" sz="quarter" idx="13" hasCustomPrompt="1"/>
          </p:nvPr>
        </p:nvSpPr>
        <p:spPr>
          <a:xfrm>
            <a:off x="310896" y="3810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43" name="Rectangle 37"/>
          <p:cNvSpPr>
            <a:spLocks noGrp="1"/>
          </p:cNvSpPr>
          <p:nvPr>
            <p:ph type="body" sz="quarter" idx="15" hasCustomPrompt="1"/>
          </p:nvPr>
        </p:nvSpPr>
        <p:spPr>
          <a:xfrm>
            <a:off x="304800" y="838200"/>
            <a:ext cx="7391400"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41" name="Rectangle 37"/>
          <p:cNvSpPr>
            <a:spLocks noGrp="1"/>
          </p:cNvSpPr>
          <p:nvPr>
            <p:ph type="body" sz="quarter" idx="17" hasCustomPrompt="1"/>
          </p:nvPr>
        </p:nvSpPr>
        <p:spPr>
          <a:xfrm>
            <a:off x="310896" y="12954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45" name="Rectangle 37"/>
          <p:cNvSpPr>
            <a:spLocks noGrp="1"/>
          </p:cNvSpPr>
          <p:nvPr>
            <p:ph type="body" sz="quarter" idx="19" hasCustomPrompt="1"/>
          </p:nvPr>
        </p:nvSpPr>
        <p:spPr>
          <a:xfrm>
            <a:off x="310896" y="1752600"/>
            <a:ext cx="7385304" cy="228600"/>
          </a:xfrm>
          <a:solidFill>
            <a:schemeClr val="tx2">
              <a:tint val="40000"/>
            </a:schemeClr>
          </a:solidFill>
        </p:spPr>
        <p:txBody>
          <a:bodyPr anchor="ctr"/>
          <a:lstStyle>
            <a:lvl1pPr>
              <a:buFontTx/>
              <a:buNone/>
              <a:defRPr sz="1100" baseline="0"/>
            </a:lvl1pPr>
            <a:extLst/>
          </a:lstStyle>
          <a:p>
            <a:pPr lvl="0"/>
            <a:r>
              <a:rPr lang="en-US" dirty="0" smtClean="0"/>
              <a:t>Click to add agenda item</a:t>
            </a:r>
            <a:endParaRPr lang="en-US" dirty="0"/>
          </a:p>
        </p:txBody>
      </p:sp>
      <p:sp>
        <p:nvSpPr>
          <p:cNvPr id="47" name="Rectangle 37"/>
          <p:cNvSpPr>
            <a:spLocks noGrp="1"/>
          </p:cNvSpPr>
          <p:nvPr>
            <p:ph type="body" sz="quarter" idx="21" hasCustomPrompt="1"/>
          </p:nvPr>
        </p:nvSpPr>
        <p:spPr>
          <a:xfrm>
            <a:off x="310896" y="2209800"/>
            <a:ext cx="7385304" cy="228600"/>
          </a:xfrm>
          <a:solidFill>
            <a:schemeClr val="tx2">
              <a:tint val="40000"/>
            </a:schemeClr>
          </a:solidFill>
        </p:spPr>
        <p:txBody>
          <a:bodyPr anchor="ctr"/>
          <a:lstStyle>
            <a:lvl1pPr>
              <a:buFontTx/>
              <a:buNone/>
              <a:defRPr sz="1100" baseline="0"/>
            </a:lvl1pPr>
            <a:extLst/>
          </a:lstStyle>
          <a:p>
            <a:pPr lvl="0"/>
            <a:r>
              <a:rPr lang="en-US" dirty="0" smtClean="0"/>
              <a:t>Click to add agenda item</a:t>
            </a:r>
            <a:endParaRPr lang="en-US" dirty="0"/>
          </a:p>
        </p:txBody>
      </p:sp>
      <p:sp>
        <p:nvSpPr>
          <p:cNvPr id="49" name="Rectangle 37"/>
          <p:cNvSpPr>
            <a:spLocks noGrp="1"/>
          </p:cNvSpPr>
          <p:nvPr>
            <p:ph type="body" sz="quarter" idx="23" hasCustomPrompt="1"/>
          </p:nvPr>
        </p:nvSpPr>
        <p:spPr>
          <a:xfrm>
            <a:off x="310896" y="26670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51" name="Rectangle 37"/>
          <p:cNvSpPr>
            <a:spLocks noGrp="1"/>
          </p:cNvSpPr>
          <p:nvPr>
            <p:ph type="body" sz="quarter" idx="25" hasCustomPrompt="1"/>
          </p:nvPr>
        </p:nvSpPr>
        <p:spPr>
          <a:xfrm>
            <a:off x="310896" y="31242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53" name="Rectangle 37"/>
          <p:cNvSpPr>
            <a:spLocks noGrp="1"/>
          </p:cNvSpPr>
          <p:nvPr>
            <p:ph type="body" sz="quarter" idx="27" hasCustomPrompt="1"/>
          </p:nvPr>
        </p:nvSpPr>
        <p:spPr>
          <a:xfrm>
            <a:off x="310896" y="35814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55" name="Rectangle 37"/>
          <p:cNvSpPr>
            <a:spLocks noGrp="1"/>
          </p:cNvSpPr>
          <p:nvPr>
            <p:ph type="body" sz="quarter" idx="29" hasCustomPrompt="1"/>
          </p:nvPr>
        </p:nvSpPr>
        <p:spPr>
          <a:xfrm>
            <a:off x="310896" y="4038600"/>
            <a:ext cx="7385304" cy="228600"/>
          </a:xfrm>
          <a:solidFill>
            <a:schemeClr val="tx2">
              <a:tint val="40000"/>
            </a:schemeClr>
          </a:solidFill>
        </p:spPr>
        <p:txBody>
          <a:bodyPr anchor="ctr"/>
          <a:lstStyle>
            <a:lvl1pPr>
              <a:buFontTx/>
              <a:buNone/>
              <a:defRPr sz="1100" baseline="0"/>
            </a:lvl1pPr>
            <a:extLst/>
          </a:lstStyle>
          <a:p>
            <a:pPr lvl="0"/>
            <a:r>
              <a:rPr lang="en-US" dirty="0" smtClean="0"/>
              <a:t>Click to add agenda item</a:t>
            </a:r>
            <a:endParaRPr lang="en-US" dirty="0"/>
          </a:p>
        </p:txBody>
      </p:sp>
      <p:sp>
        <p:nvSpPr>
          <p:cNvPr id="57" name="Rectangle 37"/>
          <p:cNvSpPr>
            <a:spLocks noGrp="1"/>
          </p:cNvSpPr>
          <p:nvPr>
            <p:ph type="body" sz="quarter" idx="31" hasCustomPrompt="1"/>
          </p:nvPr>
        </p:nvSpPr>
        <p:spPr>
          <a:xfrm>
            <a:off x="310896" y="44958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26" name="Rectangle 37"/>
          <p:cNvSpPr>
            <a:spLocks noGrp="1"/>
          </p:cNvSpPr>
          <p:nvPr>
            <p:ph type="body" sz="quarter" idx="33" hasCustomPrompt="1"/>
          </p:nvPr>
        </p:nvSpPr>
        <p:spPr>
          <a:xfrm>
            <a:off x="310896" y="49530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28" name="Rectangle 37"/>
          <p:cNvSpPr>
            <a:spLocks noGrp="1"/>
          </p:cNvSpPr>
          <p:nvPr>
            <p:ph type="body" sz="quarter" idx="35" hasCustomPrompt="1"/>
          </p:nvPr>
        </p:nvSpPr>
        <p:spPr>
          <a:xfrm>
            <a:off x="310896" y="54102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98" name="Rectangle 37"/>
          <p:cNvSpPr>
            <a:spLocks noGrp="1"/>
          </p:cNvSpPr>
          <p:nvPr>
            <p:ph type="body" sz="quarter" idx="14" hasCustomPrompt="1"/>
          </p:nvPr>
        </p:nvSpPr>
        <p:spPr>
          <a:xfrm>
            <a:off x="7696200" y="381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dirty="0"/>
          </a:p>
        </p:txBody>
      </p:sp>
      <p:sp>
        <p:nvSpPr>
          <p:cNvPr id="44" name="Rectangle 37"/>
          <p:cNvSpPr>
            <a:spLocks noGrp="1"/>
          </p:cNvSpPr>
          <p:nvPr>
            <p:ph type="body" sz="quarter" idx="16" hasCustomPrompt="1"/>
          </p:nvPr>
        </p:nvSpPr>
        <p:spPr>
          <a:xfrm>
            <a:off x="7696200" y="838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42" name="Rectangle 37"/>
          <p:cNvSpPr>
            <a:spLocks noGrp="1"/>
          </p:cNvSpPr>
          <p:nvPr>
            <p:ph type="body" sz="quarter" idx="18" hasCustomPrompt="1"/>
          </p:nvPr>
        </p:nvSpPr>
        <p:spPr>
          <a:xfrm>
            <a:off x="7696200" y="1295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46" name="Rectangle 37"/>
          <p:cNvSpPr>
            <a:spLocks noGrp="1"/>
          </p:cNvSpPr>
          <p:nvPr>
            <p:ph type="body" sz="quarter" idx="20" hasCustomPrompt="1"/>
          </p:nvPr>
        </p:nvSpPr>
        <p:spPr>
          <a:xfrm>
            <a:off x="7696200" y="17526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48" name="Rectangle 37"/>
          <p:cNvSpPr>
            <a:spLocks noGrp="1"/>
          </p:cNvSpPr>
          <p:nvPr>
            <p:ph type="body" sz="quarter" idx="22" hasCustomPrompt="1"/>
          </p:nvPr>
        </p:nvSpPr>
        <p:spPr>
          <a:xfrm>
            <a:off x="7696200" y="22098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0" name="Rectangle 37"/>
          <p:cNvSpPr>
            <a:spLocks noGrp="1"/>
          </p:cNvSpPr>
          <p:nvPr>
            <p:ph type="body" sz="quarter" idx="24" hasCustomPrompt="1"/>
          </p:nvPr>
        </p:nvSpPr>
        <p:spPr>
          <a:xfrm>
            <a:off x="7696200" y="2667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2" name="Rectangle 37"/>
          <p:cNvSpPr>
            <a:spLocks noGrp="1"/>
          </p:cNvSpPr>
          <p:nvPr>
            <p:ph type="body" sz="quarter" idx="26" hasCustomPrompt="1"/>
          </p:nvPr>
        </p:nvSpPr>
        <p:spPr>
          <a:xfrm>
            <a:off x="7696200" y="3124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4" name="Rectangle 37"/>
          <p:cNvSpPr>
            <a:spLocks noGrp="1"/>
          </p:cNvSpPr>
          <p:nvPr>
            <p:ph type="body" sz="quarter" idx="28" hasCustomPrompt="1"/>
          </p:nvPr>
        </p:nvSpPr>
        <p:spPr>
          <a:xfrm>
            <a:off x="7696200" y="3581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6" name="Rectangle 37"/>
          <p:cNvSpPr>
            <a:spLocks noGrp="1"/>
          </p:cNvSpPr>
          <p:nvPr>
            <p:ph type="body" sz="quarter" idx="30" hasCustomPrompt="1"/>
          </p:nvPr>
        </p:nvSpPr>
        <p:spPr>
          <a:xfrm>
            <a:off x="7696200" y="40386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8" name="Rectangle 37"/>
          <p:cNvSpPr>
            <a:spLocks noGrp="1"/>
          </p:cNvSpPr>
          <p:nvPr>
            <p:ph type="body" sz="quarter" idx="32" hasCustomPrompt="1"/>
          </p:nvPr>
        </p:nvSpPr>
        <p:spPr>
          <a:xfrm>
            <a:off x="7696200" y="44958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27" name="Rectangle 37"/>
          <p:cNvSpPr>
            <a:spLocks noGrp="1"/>
          </p:cNvSpPr>
          <p:nvPr>
            <p:ph type="body" sz="quarter" idx="34" hasCustomPrompt="1"/>
          </p:nvPr>
        </p:nvSpPr>
        <p:spPr>
          <a:xfrm>
            <a:off x="7696200" y="4953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29" name="Rectangle 37"/>
          <p:cNvSpPr>
            <a:spLocks noGrp="1"/>
          </p:cNvSpPr>
          <p:nvPr>
            <p:ph type="body" sz="quarter" idx="36" hasCustomPrompt="1"/>
          </p:nvPr>
        </p:nvSpPr>
        <p:spPr>
          <a:xfrm>
            <a:off x="7696200" y="5410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30" name="Rectangle 37"/>
          <p:cNvSpPr>
            <a:spLocks noGrp="1"/>
          </p:cNvSpPr>
          <p:nvPr>
            <p:ph type="body" sz="quarter" idx="37" hasCustomPrompt="1"/>
          </p:nvPr>
        </p:nvSpPr>
        <p:spPr>
          <a:xfrm>
            <a:off x="310896" y="5867400"/>
            <a:ext cx="7385304" cy="228600"/>
          </a:xfrm>
          <a:solidFill>
            <a:schemeClr val="tx2">
              <a:tint val="40000"/>
            </a:schemeClr>
          </a:solidFill>
        </p:spPr>
        <p:txBody>
          <a:bodyPr anchor="ctr">
            <a:noAutofit/>
          </a:bodyPr>
          <a:lstStyle>
            <a:lvl1pPr>
              <a:buFontTx/>
              <a:buNone/>
              <a:defRPr sz="1100"/>
            </a:lvl1pPr>
            <a:extLst/>
          </a:lstStyle>
          <a:p>
            <a:pPr lvl="0"/>
            <a:r>
              <a:rPr lang="en-US" dirty="0" smtClean="0"/>
              <a:t>Click to add agenda item</a:t>
            </a:r>
            <a:endParaRPr lang="en-US" dirty="0"/>
          </a:p>
        </p:txBody>
      </p:sp>
      <p:sp>
        <p:nvSpPr>
          <p:cNvPr id="31" name="Rectangle 37"/>
          <p:cNvSpPr>
            <a:spLocks noGrp="1"/>
          </p:cNvSpPr>
          <p:nvPr>
            <p:ph type="body" sz="quarter" idx="38" hasCustomPrompt="1"/>
          </p:nvPr>
        </p:nvSpPr>
        <p:spPr>
          <a:xfrm>
            <a:off x="7696200" y="5867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32" name="Rectangle 32"/>
          <p:cNvSpPr>
            <a:spLocks noGrp="1"/>
          </p:cNvSpPr>
          <p:nvPr>
            <p:ph type="dt" sz="half" idx="39"/>
          </p:nvPr>
        </p:nvSpPr>
        <p:spPr/>
        <p:txBody>
          <a:bodyPr/>
          <a:lstStyle>
            <a:lvl1pPr>
              <a:defRPr sz="1100"/>
            </a:lvl1pPr>
            <a:extLst/>
          </a:lstStyle>
          <a:p>
            <a:pPr algn="r"/>
            <a:fld id="{63140C9E-C309-E641-8E4F-FE2945B032AB}" type="datetime1">
              <a:rPr lang="en-US" sz="1100" smtClean="0"/>
              <a:t>2/5/2016</a:t>
            </a:fld>
            <a:endParaRPr lang="en-US" sz="1100"/>
          </a:p>
        </p:txBody>
      </p:sp>
      <p:sp>
        <p:nvSpPr>
          <p:cNvPr id="33" name="Rectangle 33"/>
          <p:cNvSpPr>
            <a:spLocks noGrp="1"/>
          </p:cNvSpPr>
          <p:nvPr>
            <p:ph type="sldNum" sz="quarter" idx="40"/>
          </p:nvPr>
        </p:nvSpPr>
        <p:spPr/>
        <p:txBody>
          <a:bodyPr/>
          <a:lstStyle>
            <a:extLst/>
          </a:lstStyle>
          <a:p>
            <a:pPr algn="r"/>
            <a:fld id="{256D3EEF-DE4E-429D-8EC4-DDC531AFF587}" type="slidenum">
              <a:rPr lang="en-US" sz="1000" smtClean="0"/>
              <a:pPr algn="r"/>
              <a:t>‹#›</a:t>
            </a:fld>
            <a:endParaRPr lang="en-US"/>
          </a:p>
        </p:txBody>
      </p:sp>
      <p:sp>
        <p:nvSpPr>
          <p:cNvPr id="34" name="Rectangle 34"/>
          <p:cNvSpPr>
            <a:spLocks noGrp="1"/>
          </p:cNvSpPr>
          <p:nvPr>
            <p:ph type="ftr" sz="quarter" idx="41"/>
          </p:nvPr>
        </p:nvSpPr>
        <p:spPr/>
        <p:txBody>
          <a:bodyPr/>
          <a:lstStyle>
            <a:extLst/>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14" name="Title 13"/>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extLst/>
          </a:lstStyle>
          <a:p>
            <a:r>
              <a:rPr lang="en-US" smtClean="0"/>
              <a:t>Click to edit Master title style</a:t>
            </a:r>
            <a:endParaRPr lang="en-US" dirty="0"/>
          </a:p>
        </p:txBody>
      </p:sp>
      <p:sp>
        <p:nvSpPr>
          <p:cNvPr id="3" name="Rectangle 3"/>
          <p:cNvSpPr>
            <a:spLocks noGrp="1"/>
          </p:cNvSpPr>
          <p:nvPr>
            <p:ph type="dt" sz="half" idx="10"/>
          </p:nvPr>
        </p:nvSpPr>
        <p:spPr>
          <a:xfrm>
            <a:off x="228600" y="6477000"/>
            <a:ext cx="1600200" cy="304800"/>
          </a:xfrm>
        </p:spPr>
        <p:txBody>
          <a:bodyPr anchor="ctr"/>
          <a:lstStyle>
            <a:lvl1pPr algn="l">
              <a:defRPr>
                <a:solidFill>
                  <a:srgbClr val="A0A0A0"/>
                </a:solidFill>
              </a:defRPr>
            </a:lvl1pPr>
            <a:extLst/>
          </a:lstStyle>
          <a:p>
            <a:fld id="{E333CFD8-1AE0-2A46-B23B-79927CD69C61}" type="datetime1">
              <a:rPr lang="en-US" smtClean="0"/>
              <a:t>2/5/2016</a:t>
            </a:fld>
            <a:endParaRPr lang="en-US" dirty="0"/>
          </a:p>
        </p:txBody>
      </p:sp>
      <p:sp>
        <p:nvSpPr>
          <p:cNvPr id="4" name="Rectangle 4"/>
          <p:cNvSpPr>
            <a:spLocks noGrp="1"/>
          </p:cNvSpPr>
          <p:nvPr>
            <p:ph type="ftr" sz="quarter" idx="11"/>
          </p:nvPr>
        </p:nvSpPr>
        <p:spPr>
          <a:xfrm>
            <a:off x="2705100" y="6477000"/>
            <a:ext cx="3733800" cy="304800"/>
          </a:xfrm>
        </p:spPr>
        <p:txBody>
          <a:bodyPr/>
          <a:lstStyle>
            <a:lvl1pPr>
              <a:defRPr>
                <a:solidFill>
                  <a:schemeClr val="bg1"/>
                </a:solidFill>
              </a:defRPr>
            </a:lvl1pPr>
            <a:extLst/>
          </a:lstStyle>
          <a:p>
            <a:endParaRPr lang="en-US" dirty="0">
              <a:solidFill>
                <a:schemeClr val="bg1"/>
              </a:solidFill>
            </a:endParaRPr>
          </a:p>
        </p:txBody>
      </p:sp>
      <p:sp>
        <p:nvSpPr>
          <p:cNvPr id="13" name="Slide Number Placeholder 12"/>
          <p:cNvSpPr>
            <a:spLocks noGrp="1"/>
          </p:cNvSpPr>
          <p:nvPr>
            <p:ph type="sldNum" sz="quarter" idx="12"/>
          </p:nvPr>
        </p:nvSpPr>
        <p:spPr>
          <a:xfrm>
            <a:off x="6477000" y="6477000"/>
            <a:ext cx="1021080" cy="304800"/>
          </a:xfrm>
        </p:spPr>
        <p:txBody>
          <a:bodyPr anchor="ctr"/>
          <a:lstStyle>
            <a:extLst/>
          </a:lstStyle>
          <a:p>
            <a:pPr algn="r"/>
            <a:fld id="{256D3EEF-DE4E-429D-8EC4-DDC531AFF587}" type="slidenum">
              <a:rPr lang="en-US" sz="1000" smtClean="0"/>
              <a:pPr algn="r"/>
              <a:t>‹#›</a:t>
            </a:fld>
            <a:endParaRPr lang="en-US" dirty="0"/>
          </a:p>
        </p:txBody>
      </p:sp>
      <p:pic>
        <p:nvPicPr>
          <p:cNvPr id="10" name="Rectangle 9"/>
          <p:cNvPicPr>
            <a:picLocks noChangeAspect="1"/>
          </p:cNvPicPr>
          <p:nvPr/>
        </p:nvPicPr>
        <p:blipFill>
          <a:blip r:embed="rId2">
            <a:duotone>
              <a:schemeClr val="accent4"/>
              <a:srgbClr val="FFFFFF"/>
            </a:duotone>
          </a:blip>
          <a:stretch>
            <a:fillRect/>
          </a:stretch>
        </p:blipFill>
        <p:spPr>
          <a:xfrm>
            <a:off x="7601712" y="6239256"/>
            <a:ext cx="838200" cy="616077"/>
          </a:xfrm>
          <a:prstGeom prst="rect">
            <a:avLst/>
          </a:prstGeom>
          <a:noFill/>
          <a:ln>
            <a:noFill/>
          </a:ln>
        </p:spPr>
      </p:pic>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extLst/>
          </a:lstStyle>
          <a:p>
            <a:r>
              <a:rPr lang="en-US" smtClean="0"/>
              <a:t>Click to edit Master title style</a:t>
            </a:r>
            <a:endParaRPr lang="en-US"/>
          </a:p>
        </p:txBody>
      </p:sp>
      <p:sp>
        <p:nvSpPr>
          <p:cNvPr id="19"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7" name="Rectangle 7"/>
          <p:cNvSpPr>
            <a:spLocks noGrp="1"/>
          </p:cNvSpPr>
          <p:nvPr>
            <p:ph type="dt" sz="half" idx="14"/>
          </p:nvPr>
        </p:nvSpPr>
        <p:spPr/>
        <p:txBody>
          <a:bodyPr/>
          <a:lstStyle>
            <a:extLst/>
          </a:lstStyle>
          <a:p>
            <a:pPr algn="r"/>
            <a:fld id="{E1752074-39F0-DE43-B937-3ED531AF5417}" type="datetime1">
              <a:rPr lang="en-US" smtClean="0"/>
              <a:t>2/5/2016</a:t>
            </a:fld>
            <a:endParaRPr lang="en-US"/>
          </a:p>
        </p:txBody>
      </p:sp>
      <p:sp>
        <p:nvSpPr>
          <p:cNvPr id="8" name="Rectangle 8"/>
          <p:cNvSpPr>
            <a:spLocks noGrp="1"/>
          </p:cNvSpPr>
          <p:nvPr>
            <p:ph type="sldNum" sz="quarter" idx="15"/>
          </p:nvPr>
        </p:nvSpPr>
        <p:spPr/>
        <p:txBody>
          <a:bodyPr/>
          <a:lstStyle>
            <a:extLst/>
          </a:lstStyle>
          <a:p>
            <a:pPr algn="r"/>
            <a:fld id="{256D3EEF-DE4E-429D-8EC4-DDC531AFF587}" type="slidenum">
              <a:rPr lang="en-US" sz="1000" smtClean="0"/>
              <a:pPr algn="r"/>
              <a:t>‹#›</a:t>
            </a:fld>
            <a:endParaRPr lang="en-US"/>
          </a:p>
        </p:txBody>
      </p:sp>
      <p:sp>
        <p:nvSpPr>
          <p:cNvPr id="9" name="Rectangle 9"/>
          <p:cNvSpPr>
            <a:spLocks noGrp="1"/>
          </p:cNvSpPr>
          <p:nvPr>
            <p:ph type="ftr" sz="quarter" idx="16"/>
          </p:nvPr>
        </p:nvSpPr>
        <p:spPr/>
        <p:txBody>
          <a:bodyPr/>
          <a:lstStyle>
            <a:extLst/>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r>
              <a:rPr lang="en-US" smtClean="0"/>
              <a:t>Click to edit Master title style</a:t>
            </a:r>
            <a:endParaRPr lang="en-US"/>
          </a:p>
        </p:txBody>
      </p:sp>
      <p:sp>
        <p:nvSpPr>
          <p:cNvPr id="6" name="Rectangle 6"/>
          <p:cNvSpPr>
            <a:spLocks noGrp="1"/>
          </p:cNvSpPr>
          <p:nvPr>
            <p:ph type="dt" sz="half" idx="10"/>
          </p:nvPr>
        </p:nvSpPr>
        <p:spPr/>
        <p:txBody>
          <a:bodyPr/>
          <a:lstStyle>
            <a:extLst/>
          </a:lstStyle>
          <a:p>
            <a:pPr algn="r"/>
            <a:fld id="{9942D7BC-5E94-1946-856B-EFBAD7548EE4}" type="datetime1">
              <a:rPr lang="en-US" smtClean="0"/>
              <a:t>2/5/2016</a:t>
            </a:fld>
            <a:endParaRPr lang="en-US"/>
          </a:p>
        </p:txBody>
      </p:sp>
      <p:sp>
        <p:nvSpPr>
          <p:cNvPr id="8" name="Rectangle 8"/>
          <p:cNvSpPr>
            <a:spLocks noGrp="1"/>
          </p:cNvSpPr>
          <p:nvPr>
            <p:ph type="sldNum" sz="quarter" idx="11"/>
          </p:nvPr>
        </p:nvSpPr>
        <p:spPr/>
        <p:txBody>
          <a:bodyPr/>
          <a:lstStyle>
            <a:extLst/>
          </a:lstStyle>
          <a:p>
            <a:pPr algn="r"/>
            <a:fld id="{256D3EEF-DE4E-429D-8EC4-DDC531AFF587}" type="slidenum">
              <a:rPr lang="en-US" sz="1000" smtClean="0"/>
              <a:pPr algn="r"/>
              <a:t>‹#›</a:t>
            </a:fld>
            <a:endParaRPr lang="en-US"/>
          </a:p>
        </p:txBody>
      </p:sp>
      <p:sp>
        <p:nvSpPr>
          <p:cNvPr id="9" name="Rectangle 9"/>
          <p:cNvSpPr>
            <a:spLocks noGrp="1"/>
          </p:cNvSpPr>
          <p:nvPr>
            <p:ph type="ftr" sz="quarter" idx="12"/>
          </p:nvPr>
        </p:nvSpPr>
        <p:spPr/>
        <p:txBody>
          <a:bodyPr/>
          <a:lstStyle>
            <a:extLst/>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r>
              <a:rPr lang="en-US" smtClean="0"/>
              <a:t>Click to edit Master title style</a:t>
            </a:r>
            <a:endParaRPr lang="en-US" dirty="0"/>
          </a:p>
        </p:txBody>
      </p:sp>
      <p:sp>
        <p:nvSpPr>
          <p:cNvPr id="8"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1" name="Rectangle 11"/>
          <p:cNvSpPr>
            <a:spLocks noGrp="1"/>
          </p:cNvSpPr>
          <p:nvPr>
            <p:ph sz="quarter" idx="15"/>
          </p:nvPr>
        </p:nvSpPr>
        <p:spPr>
          <a:xfrm>
            <a:off x="304800" y="609600"/>
            <a:ext cx="80772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9"/>
          <p:cNvSpPr>
            <a:spLocks noGrp="1"/>
          </p:cNvSpPr>
          <p:nvPr>
            <p:ph type="dt" sz="half" idx="16"/>
          </p:nvPr>
        </p:nvSpPr>
        <p:spPr/>
        <p:txBody>
          <a:bodyPr/>
          <a:lstStyle>
            <a:extLst/>
          </a:lstStyle>
          <a:p>
            <a:pPr algn="r"/>
            <a:fld id="{709BB112-71FE-DA44-85F0-D4489DA19657}" type="datetime1">
              <a:rPr lang="en-US" smtClean="0"/>
              <a:t>2/5/2016</a:t>
            </a:fld>
            <a:endParaRPr lang="en-US"/>
          </a:p>
        </p:txBody>
      </p:sp>
      <p:sp>
        <p:nvSpPr>
          <p:cNvPr id="10" name="Rectangle 10"/>
          <p:cNvSpPr>
            <a:spLocks noGrp="1"/>
          </p:cNvSpPr>
          <p:nvPr>
            <p:ph type="sldNum" sz="quarter" idx="17"/>
          </p:nvPr>
        </p:nvSpPr>
        <p:spPr/>
        <p:txBody>
          <a:bodyPr/>
          <a:lstStyle>
            <a:extLst/>
          </a:lstStyle>
          <a:p>
            <a:pPr algn="r"/>
            <a:fld id="{256D3EEF-DE4E-429D-8EC4-DDC531AFF587}" type="slidenum">
              <a:rPr lang="en-US" sz="1000" smtClean="0"/>
              <a:pPr algn="r"/>
              <a:t>‹#›</a:t>
            </a:fld>
            <a:endParaRPr lang="en-US"/>
          </a:p>
        </p:txBody>
      </p:sp>
      <p:sp>
        <p:nvSpPr>
          <p:cNvPr id="12" name="Rectangle 12"/>
          <p:cNvSpPr>
            <a:spLocks noGrp="1"/>
          </p:cNvSpPr>
          <p:nvPr>
            <p:ph type="ftr" sz="quarter" idx="18"/>
          </p:nvPr>
        </p:nvSpPr>
        <p:spPr/>
        <p:txBody>
          <a:bodyPr/>
          <a:lstStyle>
            <a:extLst/>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r>
              <a:rPr lang="en-US" smtClean="0"/>
              <a:t>Click to edit Master title style</a:t>
            </a:r>
            <a:endParaRPr lang="en-US"/>
          </a:p>
        </p:txBody>
      </p:sp>
      <p:sp>
        <p:nvSpPr>
          <p:cNvPr id="31"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9"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8"/>
          <p:cNvSpPr>
            <a:spLocks noGrp="1"/>
          </p:cNvSpPr>
          <p:nvPr>
            <p:ph type="body" sz="quarter" idx="16" hasCustomPrompt="1"/>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5" name="Rectangle 11"/>
          <p:cNvSpPr>
            <a:spLocks noGrp="1"/>
          </p:cNvSpPr>
          <p:nvPr>
            <p:ph sz="quarter" idx="17"/>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3"/>
          <p:cNvSpPr>
            <a:spLocks noGrp="1"/>
          </p:cNvSpPr>
          <p:nvPr>
            <p:ph type="dt" sz="half" idx="18"/>
          </p:nvPr>
        </p:nvSpPr>
        <p:spPr/>
        <p:txBody>
          <a:bodyPr/>
          <a:lstStyle>
            <a:extLst/>
          </a:lstStyle>
          <a:p>
            <a:pPr algn="r"/>
            <a:fld id="{550508B1-320A-DD40-B788-276596321362}" type="datetime1">
              <a:rPr lang="en-US" smtClean="0"/>
              <a:t>2/5/2016</a:t>
            </a:fld>
            <a:endParaRPr lang="en-US"/>
          </a:p>
        </p:txBody>
      </p:sp>
      <p:sp>
        <p:nvSpPr>
          <p:cNvPr id="16" name="Rectangle 16"/>
          <p:cNvSpPr>
            <a:spLocks noGrp="1"/>
          </p:cNvSpPr>
          <p:nvPr>
            <p:ph type="sldNum" sz="quarter" idx="19"/>
          </p:nvPr>
        </p:nvSpPr>
        <p:spPr/>
        <p:txBody>
          <a:bodyPr/>
          <a:lstStyle>
            <a:extLst/>
          </a:lstStyle>
          <a:p>
            <a:pPr algn="r"/>
            <a:fld id="{256D3EEF-DE4E-429D-8EC4-DDC531AFF587}" type="slidenum">
              <a:rPr lang="en-US" sz="1000" smtClean="0"/>
              <a:pPr algn="r"/>
              <a:t>‹#›</a:t>
            </a:fld>
            <a:endParaRPr lang="en-US"/>
          </a:p>
        </p:txBody>
      </p:sp>
      <p:sp>
        <p:nvSpPr>
          <p:cNvPr id="17" name="Rectangle 17"/>
          <p:cNvSpPr>
            <a:spLocks noGrp="1"/>
          </p:cNvSpPr>
          <p:nvPr>
            <p:ph type="ftr" sz="quarter" idx="20"/>
          </p:nvPr>
        </p:nvSpPr>
        <p:spPr/>
        <p:txBody>
          <a:bodyPr/>
          <a:lstStyle>
            <a:extLst/>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Up: 2 left, 1 right">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r>
              <a:rPr lang="en-US" smtClean="0"/>
              <a:t>Click to edit Master title style</a:t>
            </a:r>
            <a:endParaRPr lang="en-US"/>
          </a:p>
        </p:txBody>
      </p:sp>
      <p:sp>
        <p:nvSpPr>
          <p:cNvPr id="9"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8"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7"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Rectangle 8"/>
          <p:cNvSpPr>
            <a:spLocks noGrp="1"/>
          </p:cNvSpPr>
          <p:nvPr>
            <p:ph type="body" sz="quarter" idx="18" hasCustomPrompt="1"/>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1" name="Rectangle 11"/>
          <p:cNvSpPr>
            <a:spLocks noGrp="1"/>
          </p:cNvSpPr>
          <p:nvPr>
            <p:ph sz="quarter" idx="19"/>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3"/>
          <p:cNvSpPr>
            <a:spLocks noGrp="1"/>
          </p:cNvSpPr>
          <p:nvPr>
            <p:ph type="dt" sz="half" idx="20"/>
          </p:nvPr>
        </p:nvSpPr>
        <p:spPr/>
        <p:txBody>
          <a:bodyPr/>
          <a:lstStyle>
            <a:extLst/>
          </a:lstStyle>
          <a:p>
            <a:pPr algn="r"/>
            <a:fld id="{A39F106C-BE94-6B4A-AFE9-DE0149D530F8}" type="datetime1">
              <a:rPr lang="en-US" smtClean="0"/>
              <a:t>2/5/2016</a:t>
            </a:fld>
            <a:endParaRPr lang="en-US"/>
          </a:p>
        </p:txBody>
      </p:sp>
      <p:sp>
        <p:nvSpPr>
          <p:cNvPr id="19" name="Rectangle 19"/>
          <p:cNvSpPr>
            <a:spLocks noGrp="1"/>
          </p:cNvSpPr>
          <p:nvPr>
            <p:ph type="sldNum" sz="quarter" idx="21"/>
          </p:nvPr>
        </p:nvSpPr>
        <p:spPr/>
        <p:txBody>
          <a:bodyPr/>
          <a:lstStyle>
            <a:extLst/>
          </a:lstStyle>
          <a:p>
            <a:pPr algn="r"/>
            <a:fld id="{256D3EEF-DE4E-429D-8EC4-DDC531AFF587}" type="slidenum">
              <a:rPr lang="en-US" sz="1000" smtClean="0"/>
              <a:pPr algn="r"/>
              <a:t>‹#›</a:t>
            </a:fld>
            <a:endParaRPr lang="en-US"/>
          </a:p>
        </p:txBody>
      </p:sp>
      <p:sp>
        <p:nvSpPr>
          <p:cNvPr id="22" name="Rectangle 22"/>
          <p:cNvSpPr>
            <a:spLocks noGrp="1"/>
          </p:cNvSpPr>
          <p:nvPr>
            <p:ph type="ftr" sz="quarter" idx="22"/>
          </p:nvPr>
        </p:nvSpPr>
        <p:spPr/>
        <p:txBody>
          <a:bodyPr/>
          <a:lstStyle>
            <a:extLst/>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1 Left, 2 Right">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extLst/>
          </a:lstStyle>
          <a:p>
            <a:r>
              <a:rPr lang="en-US" smtClean="0"/>
              <a:t>Click to edit Master title style</a:t>
            </a:r>
            <a:endParaRPr lang="en-US"/>
          </a:p>
        </p:txBody>
      </p:sp>
      <p:sp>
        <p:nvSpPr>
          <p:cNvPr id="13"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4"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Rectangle 8"/>
          <p:cNvSpPr>
            <a:spLocks noGrp="1"/>
          </p:cNvSpPr>
          <p:nvPr>
            <p:ph type="body" sz="quarter" idx="16"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7" name="Rectangle 11"/>
          <p:cNvSpPr>
            <a:spLocks noGrp="1"/>
          </p:cNvSpPr>
          <p:nvPr>
            <p:ph sz="quarter" idx="17"/>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Rectangle 8"/>
          <p:cNvSpPr>
            <a:spLocks noGrp="1"/>
          </p:cNvSpPr>
          <p:nvPr>
            <p:ph type="body" sz="quarter" idx="18"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0" name="Rectangle 11"/>
          <p:cNvSpPr>
            <a:spLocks noGrp="1"/>
          </p:cNvSpPr>
          <p:nvPr>
            <p:ph sz="quarter" idx="19"/>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Rectangle 21"/>
          <p:cNvSpPr>
            <a:spLocks noGrp="1"/>
          </p:cNvSpPr>
          <p:nvPr>
            <p:ph type="dt" sz="half" idx="20"/>
          </p:nvPr>
        </p:nvSpPr>
        <p:spPr/>
        <p:txBody>
          <a:bodyPr/>
          <a:lstStyle>
            <a:extLst/>
          </a:lstStyle>
          <a:p>
            <a:pPr algn="r"/>
            <a:fld id="{5F63BCB5-DBF5-CD49-8F17-A8D7F7D5B4A9}" type="datetime1">
              <a:rPr lang="en-US" smtClean="0"/>
              <a:t>2/5/2016</a:t>
            </a:fld>
            <a:endParaRPr lang="en-US"/>
          </a:p>
        </p:txBody>
      </p:sp>
      <p:sp>
        <p:nvSpPr>
          <p:cNvPr id="22" name="Rectangle 22"/>
          <p:cNvSpPr>
            <a:spLocks noGrp="1"/>
          </p:cNvSpPr>
          <p:nvPr>
            <p:ph type="sldNum" sz="quarter" idx="21"/>
          </p:nvPr>
        </p:nvSpPr>
        <p:spPr/>
        <p:txBody>
          <a:bodyPr/>
          <a:lstStyle>
            <a:extLst/>
          </a:lstStyle>
          <a:p>
            <a:pPr algn="r"/>
            <a:fld id="{256D3EEF-DE4E-429D-8EC4-DDC531AFF587}" type="slidenum">
              <a:rPr lang="en-US" sz="1000" smtClean="0"/>
              <a:pPr algn="r"/>
              <a:t>‹#›</a:t>
            </a:fld>
            <a:endParaRPr lang="en-US"/>
          </a:p>
        </p:txBody>
      </p:sp>
      <p:sp>
        <p:nvSpPr>
          <p:cNvPr id="23" name="Rectangle 23"/>
          <p:cNvSpPr>
            <a:spLocks noGrp="1"/>
          </p:cNvSpPr>
          <p:nvPr>
            <p:ph type="ftr" sz="quarter" idx="22"/>
          </p:nvPr>
        </p:nvSpPr>
        <p:spPr/>
        <p:txBody>
          <a:bodyPr/>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r>
              <a:rPr lang="en-US" smtClean="0"/>
              <a:t>Click to edit Master title style</a:t>
            </a:r>
            <a:endParaRPr lang="en-US" dirty="0"/>
          </a:p>
        </p:txBody>
      </p:sp>
      <p:sp>
        <p:nvSpPr>
          <p:cNvPr id="3" name="Rectangle 3"/>
          <p:cNvSpPr>
            <a:spLocks noGrp="1"/>
          </p:cNvSpPr>
          <p:nvPr>
            <p:ph type="body" idx="1"/>
          </p:nvPr>
        </p:nvSpPr>
        <p:spPr>
          <a:xfrm>
            <a:off x="304800" y="381000"/>
            <a:ext cx="8077200" cy="586740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ctr">
              <a:defRPr sz="1000">
                <a:solidFill>
                  <a:schemeClr val="tx1">
                    <a:tint val="65000"/>
                  </a:schemeClr>
                </a:solidFill>
              </a:defRPr>
            </a:lvl1pPr>
            <a:extLst/>
          </a:lstStyle>
          <a:p>
            <a:pPr algn="r"/>
            <a:fld id="{37849555-1561-AB4A-950A-C6EE616D822C}" type="datetime1">
              <a:rPr lang="en-US" smtClean="0"/>
              <a:t>2/5/2016</a:t>
            </a:fld>
            <a:endParaRPr lang="en-US" sz="1000" dirty="0">
              <a:solidFill>
                <a:schemeClr val="tx1">
                  <a:tint val="65000"/>
                </a:schemeClr>
              </a:solidFill>
            </a:endParaRPr>
          </a:p>
        </p:txBody>
      </p:sp>
      <p:sp>
        <p:nvSpPr>
          <p:cNvPr id="6" name="Rectangle 6"/>
          <p:cNvSpPr>
            <a:spLocks noGrp="1"/>
          </p:cNvSpPr>
          <p:nvPr>
            <p:ph type="sldNum" sz="quarter" idx="4"/>
          </p:nvPr>
        </p:nvSpPr>
        <p:spPr>
          <a:xfrm>
            <a:off x="6504432" y="6473952"/>
            <a:ext cx="990600" cy="304800"/>
          </a:xfrm>
          <a:prstGeom prst="rect">
            <a:avLst/>
          </a:prstGeom>
        </p:spPr>
        <p:txBody>
          <a:bodyPr vert="horz" anchor="ctr"/>
          <a:lstStyle>
            <a:lvl1pPr algn="r">
              <a:defRPr sz="1000"/>
            </a:lvl1pPr>
            <a:extLst/>
          </a:lstStyle>
          <a:p>
            <a:pPr algn="r"/>
            <a:fld id="{256D3EEF-DE4E-429D-8EC4-DDC531AFF587}" type="slidenum">
              <a:rPr lang="en-US" sz="1000" smtClean="0"/>
              <a:pPr algn="r"/>
              <a:t>‹#›</a:t>
            </a:fld>
            <a:endParaRPr lang="en-US" sz="1000" dirty="0"/>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12" name="Rectangle 12"/>
          <p:cNvSpPr>
            <a:spLocks noGrp="1"/>
          </p:cNvSpPr>
          <p:nvPr>
            <p:ph type="ftr" sz="quarter" idx="3"/>
          </p:nvPr>
        </p:nvSpPr>
        <p:spPr>
          <a:xfrm>
            <a:off x="2705100" y="6477000"/>
            <a:ext cx="3733800" cy="304800"/>
          </a:xfrm>
          <a:prstGeom prst="rect">
            <a:avLst/>
          </a:prstGeom>
        </p:spPr>
        <p:txBody>
          <a:bodyPr vert="horz" anchor="ctr"/>
          <a:lstStyle>
            <a:lvl1pPr algn="ctr">
              <a:defRPr sz="1000">
                <a:solidFill>
                  <a:sysClr val="windowText" lastClr="000000"/>
                </a:solidFill>
              </a:defRPr>
            </a:lvl1pPr>
            <a:extLst/>
          </a:lstStyle>
          <a:p>
            <a:endParaRPr lang="en-US" sz="1000" dirty="0">
              <a:solidFill>
                <a:sysClr val="windowText" lastClr="000000"/>
              </a:solidFill>
            </a:endParaRPr>
          </a:p>
        </p:txBody>
      </p:sp>
      <p:pic>
        <p:nvPicPr>
          <p:cNvPr id="24" name="ContosoLogo.jpg"/>
          <p:cNvPicPr>
            <a:picLocks noChangeAspect="1"/>
          </p:cNvPicPr>
          <p:nvPr/>
        </p:nvPicPr>
        <p:blipFill>
          <a:blip r:embed="rId18">
            <a:duotone>
              <a:schemeClr val="accent4"/>
              <a:srgbClr val="FFFFFF"/>
            </a:duotone>
          </a:blip>
          <a:stretch>
            <a:fillRect/>
          </a:stretch>
        </p:blipFill>
        <p:spPr>
          <a:xfrm>
            <a:off x="7601712" y="6239256"/>
            <a:ext cx="838200" cy="616077"/>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3" r:id="rId10"/>
    <p:sldLayoutId id="2147483658" r:id="rId11"/>
    <p:sldLayoutId id="2147483659" r:id="rId12"/>
    <p:sldLayoutId id="2147483660" r:id="rId13"/>
    <p:sldLayoutId id="2147483661" r:id="rId14"/>
    <p:sldLayoutId id="2147483662" r:id="rId15"/>
    <p:sldLayoutId id="2147483664" r:id="rId16"/>
  </p:sldLayoutIdLst>
  <p:hf hdr="0" ftr="0" dt="0"/>
  <p:txStyles>
    <p:titleStyle>
      <a:lvl1pPr algn="l" rtl="0" eaLnBrk="1" latinLnBrk="0" hangingPunct="1">
        <a:spcBef>
          <a:spcPct val="0"/>
        </a:spcBef>
        <a:buNone/>
        <a:defRPr sz="2400" cap="small" spc="0" baseline="0">
          <a:solidFill>
            <a:schemeClr val="bg1"/>
          </a:solidFill>
          <a:latin typeface="+mj-lt"/>
          <a:ea typeface="+mj-ea"/>
          <a:cs typeface="+mj-cs"/>
        </a:defRPr>
      </a:lvl1pPr>
      <a:extLst/>
    </p:titleStyle>
    <p:bodyStyle>
      <a:lvl1pPr marL="0" marR="0" indent="0" algn="l" rtl="0" eaLnBrk="1" latinLnBrk="0" hangingPunct="1">
        <a:spcBef>
          <a:spcPct val="20000"/>
        </a:spcBef>
        <a:buFontTx/>
        <a:buNone/>
        <a:defRPr sz="1100">
          <a:solidFill>
            <a:schemeClr val="tx1"/>
          </a:solidFill>
          <a:latin typeface="+mn-lt"/>
          <a:ea typeface="+mn-ea"/>
          <a:cs typeface="+mn-cs"/>
        </a:defRPr>
      </a:lvl1pPr>
      <a:lvl2pPr marL="742950" indent="-285750" algn="l" rtl="0" eaLnBrk="1" latinLnBrk="0" hangingPunct="1">
        <a:spcBef>
          <a:spcPct val="20000"/>
        </a:spcBef>
        <a:buFontTx/>
        <a:buNone/>
        <a:defRPr sz="1100">
          <a:solidFill>
            <a:schemeClr val="tx1"/>
          </a:solidFill>
          <a:latin typeface="+mn-lt"/>
          <a:ea typeface="+mn-ea"/>
          <a:cs typeface="+mn-cs"/>
        </a:defRPr>
      </a:lvl2pPr>
      <a:lvl3pPr marL="1143000" indent="-228600" algn="l" rtl="0" eaLnBrk="1" latinLnBrk="0" hangingPunct="1">
        <a:spcBef>
          <a:spcPct val="20000"/>
        </a:spcBef>
        <a:buFontTx/>
        <a:buNone/>
        <a:defRPr sz="1100">
          <a:solidFill>
            <a:schemeClr val="tx1"/>
          </a:solidFill>
          <a:latin typeface="+mn-lt"/>
          <a:ea typeface="+mn-ea"/>
          <a:cs typeface="+mn-cs"/>
        </a:defRPr>
      </a:lvl3pPr>
      <a:lvl4pPr marL="1600200" indent="-228600" algn="l" rtl="0" eaLnBrk="1" latinLnBrk="0" hangingPunct="1">
        <a:spcBef>
          <a:spcPct val="20000"/>
        </a:spcBef>
        <a:buFontTx/>
        <a:buNone/>
        <a:defRPr sz="1100">
          <a:solidFill>
            <a:schemeClr val="tx1"/>
          </a:solidFill>
          <a:latin typeface="+mn-lt"/>
          <a:ea typeface="+mn-ea"/>
          <a:cs typeface="+mn-cs"/>
        </a:defRPr>
      </a:lvl4pPr>
      <a:lvl5pPr marL="2057400" indent="-228600" algn="l" rtl="0" eaLnBrk="1" latinLnBrk="0" hangingPunct="1">
        <a:spcBef>
          <a:spcPct val="20000"/>
        </a:spcBef>
        <a:buFontTx/>
        <a:buNone/>
        <a:defRPr sz="11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86600" y="5486400"/>
            <a:ext cx="20574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background-image-horizontal-lines-and-stripes-seamless-tileable-spring-green-electric-blue-22h3m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4648200"/>
            <a:ext cx="9144000" cy="2209800"/>
          </a:xfrm>
          <a:prstGeom prst="rect">
            <a:avLst/>
          </a:prstGeom>
        </p:spPr>
      </p:pic>
      <p:sp>
        <p:nvSpPr>
          <p:cNvPr id="2" name="Rectangle 2"/>
          <p:cNvSpPr>
            <a:spLocks noGrp="1"/>
          </p:cNvSpPr>
          <p:nvPr>
            <p:ph type="ctrTitle"/>
          </p:nvPr>
        </p:nvSpPr>
        <p:spPr>
          <a:xfrm>
            <a:off x="228600" y="4038600"/>
            <a:ext cx="8686800" cy="609600"/>
          </a:xfrm>
        </p:spPr>
        <p:txBody>
          <a:bodyPr>
            <a:noAutofit/>
          </a:bodyPr>
          <a:lstStyle>
            <a:extLst/>
          </a:lstStyle>
          <a:p>
            <a:pPr algn="ctr"/>
            <a:r>
              <a:rPr lang="en-US" sz="1600" dirty="0" smtClean="0">
                <a:latin typeface="Rockwell"/>
                <a:cs typeface="Rockwell"/>
              </a:rPr>
              <a:t>Optogenetic Modification of ADDICTION, DEPRESSION, AND SOCIAL DEFEAT</a:t>
            </a:r>
            <a:endParaRPr lang="en-US" sz="1600" dirty="0">
              <a:latin typeface="Rockwell"/>
              <a:cs typeface="Rockwell"/>
            </a:endParaRPr>
          </a:p>
        </p:txBody>
      </p:sp>
      <p:sp>
        <p:nvSpPr>
          <p:cNvPr id="3" name="Rectangle 3"/>
          <p:cNvSpPr>
            <a:spLocks noGrp="1"/>
          </p:cNvSpPr>
          <p:nvPr>
            <p:ph type="subTitle" idx="1"/>
          </p:nvPr>
        </p:nvSpPr>
        <p:spPr>
          <a:xfrm>
            <a:off x="228600" y="5181600"/>
            <a:ext cx="4160520" cy="1600200"/>
          </a:xfrm>
        </p:spPr>
        <p:style>
          <a:lnRef idx="2">
            <a:schemeClr val="accent4"/>
          </a:lnRef>
          <a:fillRef idx="1">
            <a:schemeClr val="lt1"/>
          </a:fillRef>
          <a:effectRef idx="0">
            <a:schemeClr val="accent4"/>
          </a:effectRef>
          <a:fontRef idx="minor">
            <a:schemeClr val="dk1"/>
          </a:fontRef>
        </p:style>
        <p:txBody>
          <a:bodyPr>
            <a:noAutofit/>
          </a:bodyPr>
          <a:lstStyle>
            <a:extLst/>
          </a:lstStyle>
          <a:p>
            <a:r>
              <a:rPr lang="en-US" sz="1200" dirty="0" smtClean="0">
                <a:latin typeface="Rockwell"/>
                <a:cs typeface="Rockwell"/>
              </a:rPr>
              <a:t>T.M. Hanna</a:t>
            </a:r>
          </a:p>
          <a:p>
            <a:r>
              <a:rPr lang="en-US" sz="1200" dirty="0" smtClean="0">
                <a:latin typeface="Rockwell"/>
                <a:cs typeface="Rockwell"/>
              </a:rPr>
              <a:t>Optogenetics in the Nucleus </a:t>
            </a:r>
            <a:r>
              <a:rPr lang="en-US" sz="1200" dirty="0" err="1" smtClean="0">
                <a:latin typeface="Rockwell"/>
                <a:cs typeface="Rockwell"/>
              </a:rPr>
              <a:t>Accumbens</a:t>
            </a:r>
            <a:r>
              <a:rPr lang="en-US" sz="1200" dirty="0" smtClean="0">
                <a:latin typeface="Rockwell"/>
                <a:cs typeface="Rockwell"/>
              </a:rPr>
              <a:t> </a:t>
            </a:r>
          </a:p>
          <a:p>
            <a:r>
              <a:rPr lang="en-US" sz="1200" dirty="0">
                <a:latin typeface="Rockwell"/>
                <a:cs typeface="Rockwell"/>
              </a:rPr>
              <a:t>Spring 2016 </a:t>
            </a:r>
          </a:p>
          <a:p>
            <a:endParaRPr lang="en-US" sz="1200" dirty="0" smtClean="0">
              <a:latin typeface="Rockwell"/>
              <a:cs typeface="Rockwell"/>
            </a:endParaRPr>
          </a:p>
          <a:p>
            <a:r>
              <a:rPr lang="en-US" sz="1200" dirty="0">
                <a:latin typeface="Rockwell"/>
                <a:cs typeface="Rockwell"/>
              </a:rPr>
              <a:t> </a:t>
            </a:r>
            <a:r>
              <a:rPr lang="en-US" sz="1200" dirty="0" smtClean="0">
                <a:latin typeface="Rockwell"/>
                <a:cs typeface="Rockwell"/>
              </a:rPr>
              <a:t>       </a:t>
            </a:r>
            <a:r>
              <a:rPr lang="en-US" sz="1200" dirty="0" err="1" smtClean="0">
                <a:latin typeface="Rockwell"/>
                <a:cs typeface="Rockwell"/>
              </a:rPr>
              <a:t>tim.hanna@coyotes.usd.edu</a:t>
            </a:r>
            <a:endParaRPr lang="en-US" sz="1200" dirty="0">
              <a:latin typeface="Rockwell"/>
              <a:cs typeface="Rockwell"/>
            </a:endParaRPr>
          </a:p>
        </p:txBody>
      </p:sp>
      <p:pic>
        <p:nvPicPr>
          <p:cNvPr id="5" name="Picture 4" descr="rat.sax.jpg"/>
          <p:cNvPicPr>
            <a:picLocks noChangeAspect="1"/>
          </p:cNvPicPr>
          <p:nvPr/>
        </p:nvPicPr>
        <p:blipFill rotWithShape="1">
          <a:blip r:embed="rId4" cstate="print">
            <a:extLst>
              <a:ext uri="{28A0092B-C50C-407E-A947-70E740481C1C}">
                <a14:useLocalDpi xmlns:a14="http://schemas.microsoft.com/office/drawing/2010/main" val="0"/>
              </a:ext>
            </a:extLst>
          </a:blip>
          <a:srcRect l="5190" t="5095" r="5564" b="2811"/>
          <a:stretch/>
        </p:blipFill>
        <p:spPr>
          <a:xfrm>
            <a:off x="7315200" y="4724400"/>
            <a:ext cx="1600200" cy="2083251"/>
          </a:xfrm>
          <a:prstGeom prst="rect">
            <a:avLst/>
          </a:prstGeom>
        </p:spPr>
      </p:pic>
      <p:pic>
        <p:nvPicPr>
          <p:cNvPr id="6" name="Picture 5" descr="Striatal-Medium-Spiny-Neuron-ELECTRIC-BLU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81000"/>
            <a:ext cx="3962400" cy="3302043"/>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Opto 7634 - NAc - slide1 - bottom4 - right.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381000"/>
            <a:ext cx="3978348" cy="3289788"/>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p:cNvSpPr/>
          <p:nvPr/>
        </p:nvSpPr>
        <p:spPr>
          <a:xfrm>
            <a:off x="609600" y="3200400"/>
            <a:ext cx="990600" cy="304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mputer01_rgb2 copy.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6019800"/>
            <a:ext cx="325755" cy="685800"/>
          </a:xfrm>
          <a:prstGeom prst="rect">
            <a:avLst/>
          </a:prstGeom>
        </p:spPr>
      </p:pic>
      <p:sp>
        <p:nvSpPr>
          <p:cNvPr id="7" name="Slide Number Placeholder 6"/>
          <p:cNvSpPr>
            <a:spLocks noGrp="1"/>
          </p:cNvSpPr>
          <p:nvPr>
            <p:ph type="sldNum" sz="quarter" idx="11"/>
          </p:nvPr>
        </p:nvSpPr>
        <p:spPr/>
        <p:txBody>
          <a:bodyPr/>
          <a:lstStyle/>
          <a:p>
            <a:pPr algn="r"/>
            <a:fld id="{256D3EEF-DE4E-429D-8EC4-DDC531AFF587}" type="slidenum">
              <a:rPr lang="en-US" sz="1000" smtClean="0"/>
              <a:pPr algn="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Picture 3" descr="EleVsOp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0" y="-1"/>
            <a:ext cx="9171119" cy="6878339"/>
          </a:xfrm>
          <a:prstGeom prst="rect">
            <a:avLst/>
          </a:prstGeom>
        </p:spPr>
      </p:pic>
      <p:sp>
        <p:nvSpPr>
          <p:cNvPr id="3" name="Slide Number Placeholder 2"/>
          <p:cNvSpPr>
            <a:spLocks noGrp="1"/>
          </p:cNvSpPr>
          <p:nvPr>
            <p:ph type="sldNum" sz="quarter" idx="11"/>
          </p:nvPr>
        </p:nvSpPr>
        <p:spPr/>
        <p:txBody>
          <a:bodyPr/>
          <a:lstStyle/>
          <a:p>
            <a:pPr algn="r"/>
            <a:fld id="{256D3EEF-DE4E-429D-8EC4-DDC531AFF587}" type="slidenum">
              <a:rPr lang="en-US" sz="1000" smtClean="0"/>
              <a:pPr algn="r"/>
              <a:t>10</a:t>
            </a:fld>
            <a:endParaRPr lang="en-US"/>
          </a:p>
        </p:txBody>
      </p:sp>
    </p:spTree>
    <p:extLst>
      <p:ext uri="{BB962C8B-B14F-4D97-AF65-F5344CB8AC3E}">
        <p14:creationId xmlns:p14="http://schemas.microsoft.com/office/powerpoint/2010/main" val="2564288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2" descr="opto-from-ns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10629672" cy="6934200"/>
          </a:xfrm>
          <a:prstGeom prst="rect">
            <a:avLst/>
          </a:prstGeom>
        </p:spPr>
      </p:pic>
      <p:sp>
        <p:nvSpPr>
          <p:cNvPr id="4" name="Slide Number Placeholder 3"/>
          <p:cNvSpPr>
            <a:spLocks noGrp="1"/>
          </p:cNvSpPr>
          <p:nvPr>
            <p:ph type="sldNum" sz="quarter" idx="11"/>
          </p:nvPr>
        </p:nvSpPr>
        <p:spPr/>
        <p:txBody>
          <a:bodyPr/>
          <a:lstStyle/>
          <a:p>
            <a:pPr algn="r"/>
            <a:fld id="{256D3EEF-DE4E-429D-8EC4-DDC531AFF587}" type="slidenum">
              <a:rPr lang="en-US" sz="1000" smtClean="0"/>
              <a:pPr algn="r"/>
              <a:t>11</a:t>
            </a:fld>
            <a:endParaRPr lang="en-US"/>
          </a:p>
        </p:txBody>
      </p:sp>
      <p:sp>
        <p:nvSpPr>
          <p:cNvPr id="5" name="TextBox 4"/>
          <p:cNvSpPr txBox="1"/>
          <p:nvPr/>
        </p:nvSpPr>
        <p:spPr>
          <a:xfrm>
            <a:off x="20320" y="0"/>
            <a:ext cx="5638800" cy="523220"/>
          </a:xfrm>
          <a:prstGeom prst="rect">
            <a:avLst/>
          </a:prstGeom>
          <a:noFill/>
        </p:spPr>
        <p:txBody>
          <a:bodyPr wrap="square" rtlCol="0">
            <a:spAutoFit/>
          </a:bodyPr>
          <a:lstStyle/>
          <a:p>
            <a:r>
              <a:rPr lang="en-US" sz="2800" dirty="0" smtClean="0">
                <a:solidFill>
                  <a:srgbClr val="FFFFFF"/>
                </a:solidFill>
                <a:latin typeface="Rockwell"/>
                <a:cs typeface="Rockwell"/>
              </a:rPr>
              <a:t>Optogenetics for 1° Paper</a:t>
            </a:r>
            <a:endParaRPr lang="en-US" sz="2800" dirty="0">
              <a:solidFill>
                <a:srgbClr val="FFFFFF"/>
              </a:solidFill>
              <a:latin typeface="Rockwell"/>
              <a:cs typeface="Rockwell"/>
            </a:endParaRPr>
          </a:p>
        </p:txBody>
      </p:sp>
    </p:spTree>
    <p:extLst>
      <p:ext uri="{BB962C8B-B14F-4D97-AF65-F5344CB8AC3E}">
        <p14:creationId xmlns:p14="http://schemas.microsoft.com/office/powerpoint/2010/main" val="2185046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99" y="30535"/>
            <a:ext cx="8573655" cy="2677656"/>
          </a:xfrm>
          <a:prstGeom prst="rect">
            <a:avLst/>
          </a:prstGeom>
          <a:noFill/>
        </p:spPr>
        <p:txBody>
          <a:bodyPr wrap="square" rtlCol="0">
            <a:spAutoFit/>
          </a:bodyPr>
          <a:lstStyle/>
          <a:p>
            <a:pPr algn="ctr"/>
            <a:r>
              <a:rPr lang="en-US" sz="2800" dirty="0" err="1" smtClean="0">
                <a:latin typeface="Rockwell"/>
                <a:cs typeface="Rockwell"/>
              </a:rPr>
              <a:t>Adeno</a:t>
            </a:r>
            <a:r>
              <a:rPr lang="en-US" sz="2800" dirty="0" smtClean="0">
                <a:latin typeface="Rockwell"/>
                <a:cs typeface="Rockwell"/>
              </a:rPr>
              <a:t>-Associated Virus (AAV2/5=AAV5)</a:t>
            </a:r>
            <a:r>
              <a:rPr lang="en-US" sz="2800" dirty="0" smtClean="0">
                <a:latin typeface="Rockwell"/>
                <a:cs typeface="Rockwell"/>
                <a:sym typeface="Wingdings"/>
              </a:rPr>
              <a:t>ChR2</a:t>
            </a:r>
            <a:endParaRPr lang="en-US" sz="2800" dirty="0" smtClean="0">
              <a:latin typeface="Rockwell"/>
              <a:cs typeface="Rockwell"/>
            </a:endParaRPr>
          </a:p>
          <a:p>
            <a:endParaRPr lang="en-US" sz="2800" dirty="0" smtClean="0">
              <a:latin typeface="Rockwell"/>
              <a:cs typeface="Rockwell"/>
            </a:endParaRPr>
          </a:p>
          <a:p>
            <a:pPr marL="457200" indent="-457200">
              <a:buFont typeface="Arial"/>
              <a:buChar char="•"/>
            </a:pPr>
            <a:r>
              <a:rPr lang="en-US" sz="2800" dirty="0" smtClean="0">
                <a:latin typeface="Rockwell"/>
                <a:cs typeface="Rockwell"/>
              </a:rPr>
              <a:t>CAMKII</a:t>
            </a:r>
            <a:r>
              <a:rPr lang="en-US" sz="2800" dirty="0" smtClean="0">
                <a:latin typeface="Lucida Grande"/>
                <a:ea typeface="Lucida Grande"/>
                <a:cs typeface="Lucida Grande"/>
              </a:rPr>
              <a:t>α</a:t>
            </a:r>
            <a:r>
              <a:rPr lang="en-US" sz="2800" dirty="0">
                <a:latin typeface="Rockwell"/>
                <a:cs typeface="Rockwell"/>
              </a:rPr>
              <a:t> </a:t>
            </a:r>
            <a:r>
              <a:rPr lang="en-US" sz="2800" dirty="0" smtClean="0">
                <a:latin typeface="Rockwell"/>
                <a:cs typeface="Rockwell"/>
              </a:rPr>
              <a:t>Promoter Dependent (this study)</a:t>
            </a:r>
          </a:p>
          <a:p>
            <a:pPr marL="457200" indent="-457200">
              <a:buFont typeface="Arial"/>
              <a:buChar char="•"/>
            </a:pPr>
            <a:r>
              <a:rPr lang="en-US" sz="2800" dirty="0" smtClean="0">
                <a:latin typeface="Rockwell"/>
                <a:cs typeface="Rockwell"/>
              </a:rPr>
              <a:t>Serotype Most Divergent (55%)</a:t>
            </a:r>
          </a:p>
          <a:p>
            <a:pPr marL="457200" indent="-457200">
              <a:buFont typeface="Arial"/>
              <a:buChar char="•"/>
            </a:pPr>
            <a:r>
              <a:rPr lang="en-US" sz="2800" dirty="0" smtClean="0">
                <a:latin typeface="Rockwell"/>
                <a:cs typeface="Rockwell"/>
              </a:rPr>
              <a:t>Has Highest Efficiency in Transducing SN &amp; Striatum (neurons &amp; glia)</a:t>
            </a:r>
            <a:endParaRPr lang="en-US" sz="2800" dirty="0">
              <a:latin typeface="Rockwell"/>
              <a:cs typeface="Rockwell"/>
            </a:endParaRPr>
          </a:p>
        </p:txBody>
      </p:sp>
      <p:sp>
        <p:nvSpPr>
          <p:cNvPr id="4" name="TextBox 3"/>
          <p:cNvSpPr txBox="1"/>
          <p:nvPr/>
        </p:nvSpPr>
        <p:spPr>
          <a:xfrm>
            <a:off x="6477000" y="6248400"/>
            <a:ext cx="2133600" cy="609600"/>
          </a:xfrm>
          <a:prstGeom prst="rect">
            <a:avLst/>
          </a:prstGeom>
          <a:solidFill>
            <a:srgbClr val="FFFFFF"/>
          </a:solidFill>
        </p:spPr>
        <p:txBody>
          <a:bodyPr wrap="square" rtlCol="0">
            <a:spAutoFit/>
          </a:bodyPr>
          <a:lstStyle/>
          <a:p>
            <a:endParaRPr lang="en-US" dirty="0"/>
          </a:p>
        </p:txBody>
      </p:sp>
      <p:pic>
        <p:nvPicPr>
          <p:cNvPr id="7" name="Picture 6" descr="OptogeneticsSF.pdf"/>
          <p:cNvPicPr>
            <a:picLocks noChangeAspect="1"/>
          </p:cNvPicPr>
          <p:nvPr/>
        </p:nvPicPr>
        <p:blipFill rotWithShape="1">
          <a:blip r:embed="rId3">
            <a:extLst>
              <a:ext uri="{28A0092B-C50C-407E-A947-70E740481C1C}">
                <a14:useLocalDpi xmlns:a14="http://schemas.microsoft.com/office/drawing/2010/main" val="0"/>
              </a:ext>
            </a:extLst>
          </a:blip>
          <a:srcRect l="9349" t="7811" r="52271" b="65083"/>
          <a:stretch/>
        </p:blipFill>
        <p:spPr>
          <a:xfrm>
            <a:off x="1828800" y="2667000"/>
            <a:ext cx="4708038" cy="4313616"/>
          </a:xfrm>
          <a:prstGeom prst="rect">
            <a:avLst/>
          </a:prstGeom>
        </p:spPr>
      </p:pic>
      <p:sp>
        <p:nvSpPr>
          <p:cNvPr id="2" name="Slide Number Placeholder 1"/>
          <p:cNvSpPr>
            <a:spLocks noGrp="1"/>
          </p:cNvSpPr>
          <p:nvPr>
            <p:ph type="sldNum" sz="quarter" idx="11"/>
          </p:nvPr>
        </p:nvSpPr>
        <p:spPr/>
        <p:txBody>
          <a:bodyPr/>
          <a:lstStyle/>
          <a:p>
            <a:pPr algn="r"/>
            <a:fld id="{256D3EEF-DE4E-429D-8EC4-DDC531AFF587}" type="slidenum">
              <a:rPr lang="en-US" sz="1000" smtClean="0"/>
              <a:pPr algn="r"/>
              <a:t>12</a:t>
            </a:fld>
            <a:endParaRPr lang="en-US"/>
          </a:p>
        </p:txBody>
      </p:sp>
    </p:spTree>
    <p:extLst>
      <p:ext uri="{BB962C8B-B14F-4D97-AF65-F5344CB8AC3E}">
        <p14:creationId xmlns:p14="http://schemas.microsoft.com/office/powerpoint/2010/main" val="3844988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0" y="6248400"/>
            <a:ext cx="2133600" cy="609600"/>
          </a:xfrm>
          <a:prstGeom prst="rect">
            <a:avLst/>
          </a:prstGeom>
          <a:solidFill>
            <a:srgbClr val="FFFFFF"/>
          </a:solidFill>
        </p:spPr>
        <p:txBody>
          <a:bodyPr wrap="square" rtlCol="0">
            <a:spAutoFit/>
          </a:bodyPr>
          <a:lstStyle/>
          <a:p>
            <a:endParaRPr lang="en-US" dirty="0"/>
          </a:p>
        </p:txBody>
      </p:sp>
      <p:pic>
        <p:nvPicPr>
          <p:cNvPr id="2" name="Picture 1" descr="stanfordhear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990600"/>
            <a:ext cx="8001000" cy="5454570"/>
          </a:xfrm>
          <a:prstGeom prst="rect">
            <a:avLst/>
          </a:prstGeom>
        </p:spPr>
      </p:pic>
      <p:sp>
        <p:nvSpPr>
          <p:cNvPr id="5" name="TextBox 4"/>
          <p:cNvSpPr txBox="1"/>
          <p:nvPr/>
        </p:nvSpPr>
        <p:spPr>
          <a:xfrm>
            <a:off x="304800" y="1796"/>
            <a:ext cx="8229600" cy="584776"/>
          </a:xfrm>
          <a:prstGeom prst="rect">
            <a:avLst/>
          </a:prstGeom>
          <a:noFill/>
        </p:spPr>
        <p:txBody>
          <a:bodyPr wrap="square" rtlCol="0">
            <a:spAutoFit/>
          </a:bodyPr>
          <a:lstStyle/>
          <a:p>
            <a:pPr algn="ctr"/>
            <a:r>
              <a:rPr lang="en-US" sz="3200" b="1" u="sng" dirty="0" smtClean="0">
                <a:latin typeface="Rockwell"/>
                <a:cs typeface="Rockwell"/>
              </a:rPr>
              <a:t>470 </a:t>
            </a:r>
            <a:r>
              <a:rPr lang="en-US" sz="3200" b="1" u="sng" dirty="0" err="1">
                <a:latin typeface="Rockwell"/>
                <a:cs typeface="Rockwell"/>
              </a:rPr>
              <a:t>M</a:t>
            </a:r>
            <a:r>
              <a:rPr lang="en-US" sz="3200" b="1" u="sng" dirty="0" err="1" smtClean="0">
                <a:latin typeface="Rockwell"/>
                <a:cs typeface="Rockwell"/>
              </a:rPr>
              <a:t>utha</a:t>
            </a:r>
            <a:r>
              <a:rPr lang="en-US" sz="3200" b="1" u="sng" dirty="0" smtClean="0">
                <a:latin typeface="Rockwell"/>
                <a:cs typeface="Rockwell"/>
              </a:rPr>
              <a:t> </a:t>
            </a:r>
            <a:r>
              <a:rPr lang="en-US" sz="3200" b="1" u="sng" dirty="0" err="1">
                <a:latin typeface="Rockwell"/>
                <a:cs typeface="Rockwell"/>
              </a:rPr>
              <a:t>E</a:t>
            </a:r>
            <a:r>
              <a:rPr lang="en-US" sz="3200" b="1" u="sng" dirty="0" err="1" smtClean="0">
                <a:latin typeface="Rockwell"/>
                <a:cs typeface="Rockwell"/>
              </a:rPr>
              <a:t>ffin</a:t>
            </a:r>
            <a:r>
              <a:rPr lang="en-US" sz="3200" b="1" u="sng" dirty="0" smtClean="0">
                <a:latin typeface="Rockwell"/>
                <a:cs typeface="Rockwell"/>
              </a:rPr>
              <a:t> </a:t>
            </a:r>
            <a:r>
              <a:rPr lang="en-US" sz="3200" b="1" u="sng" dirty="0">
                <a:latin typeface="Rockwell"/>
                <a:cs typeface="Rockwell"/>
              </a:rPr>
              <a:t>N</a:t>
            </a:r>
            <a:r>
              <a:rPr lang="en-US" sz="3200" b="1" u="sng" dirty="0" smtClean="0">
                <a:latin typeface="Rockwell"/>
                <a:cs typeface="Rockwell"/>
              </a:rPr>
              <a:t>ano </a:t>
            </a:r>
            <a:r>
              <a:rPr lang="en-US" sz="3200" b="1" u="sng" dirty="0">
                <a:latin typeface="Rockwell"/>
                <a:cs typeface="Rockwell"/>
              </a:rPr>
              <a:t>M</a:t>
            </a:r>
            <a:r>
              <a:rPr lang="en-US" sz="3200" b="1" u="sng" dirty="0" smtClean="0">
                <a:latin typeface="Rockwell"/>
                <a:cs typeface="Rockwell"/>
              </a:rPr>
              <a:t>eters </a:t>
            </a:r>
            <a:r>
              <a:rPr lang="en-US" sz="3200" b="1" u="sng" dirty="0" err="1" smtClean="0">
                <a:latin typeface="Rockwell"/>
                <a:cs typeface="Rockwell"/>
              </a:rPr>
              <a:t>Yo</a:t>
            </a:r>
            <a:r>
              <a:rPr lang="en-US" sz="3200" b="1" u="sng" dirty="0" smtClean="0">
                <a:latin typeface="Rockwell"/>
                <a:cs typeface="Rockwell"/>
              </a:rPr>
              <a:t>!</a:t>
            </a:r>
            <a:endParaRPr lang="en-US" sz="3200" b="1" u="sng" dirty="0">
              <a:latin typeface="Rockwell"/>
              <a:cs typeface="Rockwell"/>
            </a:endParaRPr>
          </a:p>
        </p:txBody>
      </p:sp>
      <p:pic>
        <p:nvPicPr>
          <p:cNvPr id="6" name="Picture 5" descr="1586224daaa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533400"/>
            <a:ext cx="2489703" cy="838200"/>
          </a:xfrm>
          <a:prstGeom prst="rect">
            <a:avLst/>
          </a:prstGeom>
        </p:spPr>
      </p:pic>
      <p:sp>
        <p:nvSpPr>
          <p:cNvPr id="3" name="Slide Number Placeholder 2"/>
          <p:cNvSpPr>
            <a:spLocks noGrp="1"/>
          </p:cNvSpPr>
          <p:nvPr>
            <p:ph type="sldNum" sz="quarter" idx="11"/>
          </p:nvPr>
        </p:nvSpPr>
        <p:spPr/>
        <p:txBody>
          <a:bodyPr/>
          <a:lstStyle/>
          <a:p>
            <a:pPr algn="r"/>
            <a:fld id="{256D3EEF-DE4E-429D-8EC4-DDC531AFF587}" type="slidenum">
              <a:rPr lang="en-US" sz="1000" smtClean="0"/>
              <a:pPr algn="r"/>
              <a:t>13</a:t>
            </a:fld>
            <a:endParaRPr lang="en-US"/>
          </a:p>
        </p:txBody>
      </p:sp>
    </p:spTree>
    <p:extLst>
      <p:ext uri="{BB962C8B-B14F-4D97-AF65-F5344CB8AC3E}">
        <p14:creationId xmlns:p14="http://schemas.microsoft.com/office/powerpoint/2010/main" val="1547666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Animals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r>
              <a:rPr lang="en-US" sz="3600" dirty="0" smtClean="0">
                <a:latin typeface="Rockwell"/>
                <a:cs typeface="Rockwell"/>
              </a:rPr>
              <a:t>        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14</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pic>
        <p:nvPicPr>
          <p:cNvPr id="6" name="Picture 5" descr="00066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4800"/>
            <a:ext cx="1755320" cy="862263"/>
          </a:xfrm>
          <a:prstGeom prst="rect">
            <a:avLst/>
          </a:prstGeom>
        </p:spPr>
      </p:pic>
      <p:sp>
        <p:nvSpPr>
          <p:cNvPr id="7" name="TextBox 6"/>
          <p:cNvSpPr txBox="1"/>
          <p:nvPr/>
        </p:nvSpPr>
        <p:spPr>
          <a:xfrm>
            <a:off x="228600" y="1219200"/>
            <a:ext cx="8001000" cy="5509200"/>
          </a:xfrm>
          <a:prstGeom prst="rect">
            <a:avLst/>
          </a:prstGeom>
          <a:noFill/>
        </p:spPr>
        <p:txBody>
          <a:bodyPr wrap="square" rtlCol="0">
            <a:spAutoFit/>
          </a:bodyPr>
          <a:lstStyle/>
          <a:p>
            <a:pPr marL="457200" indent="-457200">
              <a:buFont typeface="Arial"/>
              <a:buChar char="•"/>
            </a:pPr>
            <a:r>
              <a:rPr lang="en-US" sz="3200" dirty="0" smtClean="0">
                <a:latin typeface="Rockwell"/>
                <a:cs typeface="Rockwell"/>
              </a:rPr>
              <a:t>Adult C57BL/6J </a:t>
            </a:r>
          </a:p>
          <a:p>
            <a:pPr marL="914400" lvl="1" indent="-457200">
              <a:buFont typeface="Arial"/>
              <a:buChar char="•"/>
            </a:pPr>
            <a:r>
              <a:rPr lang="en-US" sz="3200" dirty="0" smtClean="0">
                <a:latin typeface="Rockwell"/>
                <a:cs typeface="Rockwell"/>
              </a:rPr>
              <a:t>Ketamine (100 mg/kg) </a:t>
            </a:r>
            <a:r>
              <a:rPr lang="en-US" sz="3200" dirty="0" err="1" smtClean="0">
                <a:latin typeface="Rockwell"/>
                <a:cs typeface="Rockwell"/>
              </a:rPr>
              <a:t>Xylazine</a:t>
            </a:r>
            <a:r>
              <a:rPr lang="en-US" sz="3200" dirty="0" smtClean="0">
                <a:latin typeface="Rockwell"/>
                <a:cs typeface="Rockwell"/>
              </a:rPr>
              <a:t> (8mg/kg)</a:t>
            </a:r>
          </a:p>
          <a:p>
            <a:pPr marL="914400" lvl="1" indent="-457200">
              <a:buFont typeface="Arial"/>
              <a:buChar char="•"/>
            </a:pPr>
            <a:r>
              <a:rPr lang="en-US" sz="3200" dirty="0" smtClean="0">
                <a:latin typeface="Rockwell"/>
                <a:cs typeface="Rockwell"/>
              </a:rPr>
              <a:t>Bi-hemispheric injection of AAV5 </a:t>
            </a:r>
          </a:p>
          <a:p>
            <a:pPr marL="1371600" lvl="2" indent="-457200">
              <a:buFont typeface="Arial"/>
              <a:buChar char="•"/>
            </a:pPr>
            <a:r>
              <a:rPr lang="en-US" sz="3200" dirty="0" smtClean="0">
                <a:latin typeface="Rockwell"/>
                <a:cs typeface="Rockwell"/>
              </a:rPr>
              <a:t>Coding for hChR2(H134R)-</a:t>
            </a:r>
            <a:r>
              <a:rPr lang="en-US" sz="3200" dirty="0" err="1" smtClean="0">
                <a:latin typeface="Rockwell"/>
                <a:cs typeface="Rockwell"/>
              </a:rPr>
              <a:t>eYFP</a:t>
            </a:r>
            <a:endParaRPr lang="en-US" sz="3200" dirty="0" smtClean="0">
              <a:latin typeface="Rockwell"/>
              <a:cs typeface="Rockwell"/>
            </a:endParaRPr>
          </a:p>
          <a:p>
            <a:pPr marL="1371600" lvl="2" indent="-457200">
              <a:buFont typeface="Arial"/>
              <a:buChar char="•"/>
            </a:pPr>
            <a:r>
              <a:rPr lang="en-US" sz="3200" dirty="0" smtClean="0">
                <a:latin typeface="Rockwell"/>
                <a:cs typeface="Rockwell"/>
              </a:rPr>
              <a:t>Under control of CAMKII</a:t>
            </a:r>
            <a:r>
              <a:rPr lang="en-US" sz="3200" dirty="0" smtClean="0">
                <a:latin typeface="Lucida Grande"/>
                <a:ea typeface="Lucida Grande"/>
                <a:cs typeface="Lucida Grande"/>
              </a:rPr>
              <a:t>α</a:t>
            </a:r>
            <a:r>
              <a:rPr lang="en-US" sz="3200" dirty="0" smtClean="0">
                <a:latin typeface="Rockwell"/>
                <a:cs typeface="Rockwell"/>
              </a:rPr>
              <a:t> promoter </a:t>
            </a:r>
          </a:p>
          <a:p>
            <a:pPr marL="914400" lvl="1" indent="-457200">
              <a:buFont typeface="Arial"/>
              <a:buChar char="•"/>
            </a:pPr>
            <a:r>
              <a:rPr lang="en-US" sz="3200" dirty="0" smtClean="0">
                <a:latin typeface="Rockwell"/>
                <a:cs typeface="Rockwell"/>
              </a:rPr>
              <a:t>20 min infusion</a:t>
            </a:r>
          </a:p>
          <a:p>
            <a:pPr marL="914400" lvl="1" indent="-457200">
              <a:buFont typeface="Arial"/>
              <a:buChar char="•"/>
            </a:pPr>
            <a:r>
              <a:rPr lang="en-US" sz="3200" dirty="0" smtClean="0">
                <a:latin typeface="Rockwell"/>
                <a:cs typeface="Rockwell"/>
              </a:rPr>
              <a:t>10 min inactivity </a:t>
            </a:r>
            <a:r>
              <a:rPr lang="en-US" sz="3200" dirty="0" smtClean="0">
                <a:latin typeface="Rockwell"/>
                <a:cs typeface="Rockwell"/>
                <a:sym typeface="Wingdings"/>
              </a:rPr>
              <a:t> diffusion </a:t>
            </a:r>
            <a:endParaRPr lang="en-US" sz="3200" dirty="0" smtClean="0">
              <a:latin typeface="Rockwell"/>
              <a:cs typeface="Rockwell"/>
            </a:endParaRPr>
          </a:p>
          <a:p>
            <a:pPr marL="914400" lvl="1" indent="-457200">
              <a:buFont typeface="Arial"/>
              <a:buChar char="•"/>
            </a:pPr>
            <a:r>
              <a:rPr lang="en-US" sz="3200" dirty="0" smtClean="0">
                <a:latin typeface="Rockwell"/>
                <a:cs typeface="Rockwell"/>
              </a:rPr>
              <a:t>Colony Return (28-117days; average 67days)</a:t>
            </a:r>
            <a:r>
              <a:rPr lang="en-US" sz="3200" dirty="0" smtClean="0">
                <a:latin typeface="Rockwell"/>
                <a:cs typeface="Rockwell"/>
                <a:sym typeface="Wingdings"/>
              </a:rPr>
              <a:t>expression of ChR2</a:t>
            </a:r>
            <a:endParaRPr lang="en-US" sz="3200" dirty="0">
              <a:latin typeface="Rockwell"/>
              <a:cs typeface="Rockwell"/>
            </a:endParaRPr>
          </a:p>
        </p:txBody>
      </p:sp>
    </p:spTree>
    <p:extLst>
      <p:ext uri="{BB962C8B-B14F-4D97-AF65-F5344CB8AC3E}">
        <p14:creationId xmlns:p14="http://schemas.microsoft.com/office/powerpoint/2010/main" val="463959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Animals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15</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pic>
        <p:nvPicPr>
          <p:cNvPr id="6" name="Picture 5" descr="PICCININI_Bodyguard_detail_medium.jpg"/>
          <p:cNvPicPr>
            <a:picLocks noChangeAspect="1"/>
          </p:cNvPicPr>
          <p:nvPr/>
        </p:nvPicPr>
        <p:blipFill rotWithShape="1">
          <a:blip r:embed="rId3">
            <a:extLst>
              <a:ext uri="{28A0092B-C50C-407E-A947-70E740481C1C}">
                <a14:useLocalDpi xmlns:a14="http://schemas.microsoft.com/office/drawing/2010/main" val="0"/>
              </a:ext>
            </a:extLst>
          </a:blip>
          <a:srcRect l="11991" t="3968" r="14702"/>
          <a:stretch/>
        </p:blipFill>
        <p:spPr>
          <a:xfrm>
            <a:off x="7010400" y="0"/>
            <a:ext cx="1401431" cy="2238832"/>
          </a:xfrm>
          <a:prstGeom prst="rect">
            <a:avLst/>
          </a:prstGeom>
        </p:spPr>
      </p:pic>
      <p:sp>
        <p:nvSpPr>
          <p:cNvPr id="7" name="TextBox 6"/>
          <p:cNvSpPr txBox="1"/>
          <p:nvPr/>
        </p:nvSpPr>
        <p:spPr>
          <a:xfrm>
            <a:off x="457200" y="1905000"/>
            <a:ext cx="7924800" cy="4832093"/>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TH : CRE Mice</a:t>
            </a:r>
          </a:p>
          <a:p>
            <a:pPr marL="914400" lvl="1" indent="-457200">
              <a:buFont typeface="Arial"/>
              <a:buChar char="•"/>
            </a:pPr>
            <a:r>
              <a:rPr lang="en-US" sz="2800" dirty="0" smtClean="0">
                <a:latin typeface="Rockwell"/>
                <a:cs typeface="Rockwell"/>
              </a:rPr>
              <a:t>Genotyped for males expressing CRE </a:t>
            </a:r>
            <a:r>
              <a:rPr lang="en-US" sz="2800" dirty="0" err="1">
                <a:latin typeface="Rockwell"/>
                <a:cs typeface="Rockwell"/>
              </a:rPr>
              <a:t>r</a:t>
            </a:r>
            <a:r>
              <a:rPr lang="en-US" sz="2800" dirty="0" err="1" smtClean="0">
                <a:latin typeface="Rockwell"/>
                <a:cs typeface="Rockwell"/>
              </a:rPr>
              <a:t>ecombinase</a:t>
            </a:r>
            <a:endParaRPr lang="en-US" sz="2800" dirty="0" smtClean="0">
              <a:latin typeface="Rockwell"/>
              <a:cs typeface="Rockwell"/>
            </a:endParaRPr>
          </a:p>
          <a:p>
            <a:pPr marL="914400" lvl="1" indent="-457200">
              <a:buFont typeface="Arial"/>
              <a:buChar char="•"/>
            </a:pPr>
            <a:r>
              <a:rPr lang="en-US" sz="2800" dirty="0" smtClean="0">
                <a:latin typeface="Rockwell"/>
                <a:cs typeface="Rockwell"/>
              </a:rPr>
              <a:t>Surgery same as C57 mice</a:t>
            </a:r>
          </a:p>
          <a:p>
            <a:pPr marL="914400" lvl="1" indent="-457200">
              <a:buFont typeface="Arial"/>
              <a:buChar char="•"/>
            </a:pPr>
            <a:r>
              <a:rPr lang="en-US" sz="2800" dirty="0" smtClean="0">
                <a:latin typeface="Rockwell"/>
                <a:cs typeface="Rockwell"/>
              </a:rPr>
              <a:t>Injected w/ CRE dependent virus</a:t>
            </a:r>
          </a:p>
          <a:p>
            <a:pPr marL="457200" indent="-457200">
              <a:buFont typeface="Arial"/>
              <a:buChar char="•"/>
            </a:pPr>
            <a:r>
              <a:rPr lang="en-US" sz="2800" dirty="0" smtClean="0">
                <a:latin typeface="Rockwell"/>
                <a:cs typeface="Rockwell"/>
              </a:rPr>
              <a:t>Ensure expression of ChR2 in TH+ neurons and axons</a:t>
            </a:r>
          </a:p>
          <a:p>
            <a:pPr marL="457200" indent="-457200">
              <a:buFont typeface="Arial"/>
              <a:buChar char="•"/>
            </a:pPr>
            <a:r>
              <a:rPr lang="en-US" sz="2800" dirty="0" smtClean="0">
                <a:latin typeface="Rockwell"/>
                <a:cs typeface="Rockwell"/>
              </a:rPr>
              <a:t>Ventral midbrain neurons </a:t>
            </a:r>
            <a:r>
              <a:rPr lang="en-US" sz="2800" dirty="0" smtClean="0">
                <a:latin typeface="Rockwell"/>
                <a:cs typeface="Rockwell"/>
                <a:sym typeface="Wingdings"/>
              </a:rPr>
              <a:t> </a:t>
            </a:r>
            <a:r>
              <a:rPr lang="en-US" sz="2800" dirty="0" err="1" smtClean="0">
                <a:latin typeface="Rockwell"/>
                <a:cs typeface="Rockwell"/>
                <a:sym typeface="Wingdings"/>
              </a:rPr>
              <a:t>NAc</a:t>
            </a:r>
            <a:r>
              <a:rPr lang="en-US" sz="2800" dirty="0" smtClean="0">
                <a:latin typeface="Rockwell"/>
                <a:cs typeface="Rockwell"/>
                <a:sym typeface="Wingdings"/>
              </a:rPr>
              <a:t> Core are in Lateral VTA</a:t>
            </a:r>
          </a:p>
          <a:p>
            <a:pPr marL="457200" indent="-457200">
              <a:buFont typeface="Arial"/>
              <a:buChar char="•"/>
            </a:pPr>
            <a:r>
              <a:rPr lang="en-US" sz="2800" dirty="0">
                <a:latin typeface="Rockwell"/>
                <a:cs typeface="Rockwell"/>
              </a:rPr>
              <a:t>T</a:t>
            </a:r>
            <a:r>
              <a:rPr lang="en-US" sz="2800" dirty="0" smtClean="0">
                <a:latin typeface="Rockwell"/>
                <a:cs typeface="Rockwell"/>
              </a:rPr>
              <a:t>argeting </a:t>
            </a:r>
            <a:r>
              <a:rPr lang="en-US" sz="2800" dirty="0">
                <a:latin typeface="Rockwell"/>
                <a:cs typeface="Rockwell"/>
              </a:rPr>
              <a:t>ChR2 specifically to DA neurons projecting from the VTA</a:t>
            </a:r>
            <a:endParaRPr lang="en-US" sz="2800" dirty="0" smtClean="0">
              <a:latin typeface="Rockwell"/>
              <a:cs typeface="Rockwell"/>
            </a:endParaRPr>
          </a:p>
        </p:txBody>
      </p:sp>
    </p:spTree>
    <p:extLst>
      <p:ext uri="{BB962C8B-B14F-4D97-AF65-F5344CB8AC3E}">
        <p14:creationId xmlns:p14="http://schemas.microsoft.com/office/powerpoint/2010/main" val="4188579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Viral Mediated ChR2 Expression: VTA &amp; </a:t>
            </a:r>
            <a:r>
              <a:rPr lang="en-US" dirty="0" err="1" smtClean="0">
                <a:latin typeface="Rockwell"/>
                <a:cs typeface="Rockwell"/>
              </a:rPr>
              <a:t>NAc</a:t>
            </a:r>
            <a:r>
              <a:rPr lang="en-US" dirty="0" smtClean="0">
                <a:latin typeface="Rockwell"/>
                <a:cs typeface="Rockwell"/>
              </a:rPr>
              <a:t> </a:t>
            </a: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16</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3539431"/>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Viral construct = robust GFP labeled ChR2 throughout VTA</a:t>
            </a:r>
          </a:p>
          <a:p>
            <a:pPr marL="914400" lvl="1" indent="-457200">
              <a:buFont typeface="Arial"/>
              <a:buChar char="•"/>
            </a:pPr>
            <a:r>
              <a:rPr lang="en-US" sz="2800" dirty="0" smtClean="0">
                <a:latin typeface="Rockwell"/>
                <a:cs typeface="Rockwell"/>
              </a:rPr>
              <a:t>ChR2 expression </a:t>
            </a:r>
            <a:r>
              <a:rPr lang="en-US" sz="2800" dirty="0">
                <a:latin typeface="Rockwell"/>
                <a:cs typeface="Rockwell"/>
              </a:rPr>
              <a:t>c</a:t>
            </a:r>
            <a:r>
              <a:rPr lang="en-US" sz="2800" dirty="0" smtClean="0">
                <a:latin typeface="Rockwell"/>
                <a:cs typeface="Rockwell"/>
              </a:rPr>
              <a:t>o-localized with TH immunoreactivity in Ant. &amp; Post. VTA</a:t>
            </a:r>
          </a:p>
          <a:p>
            <a:pPr marL="914400" lvl="1" indent="-457200">
              <a:buFont typeface="Arial"/>
              <a:buChar char="•"/>
            </a:pPr>
            <a:r>
              <a:rPr lang="en-US" sz="2800" dirty="0" smtClean="0">
                <a:latin typeface="Wingdings"/>
                <a:ea typeface="Wingdings"/>
                <a:cs typeface="Wingdings"/>
                <a:sym typeface="Wingdings"/>
              </a:rPr>
              <a:t></a:t>
            </a:r>
            <a:r>
              <a:rPr lang="en-US" sz="2800" dirty="0">
                <a:latin typeface="Rockwell"/>
                <a:cs typeface="Rockwell"/>
                <a:sym typeface="Wingdings"/>
              </a:rPr>
              <a:t> </a:t>
            </a:r>
            <a:r>
              <a:rPr lang="en-US" sz="2800" dirty="0" smtClean="0">
                <a:latin typeface="Rockwell"/>
                <a:cs typeface="Rockwell"/>
                <a:sym typeface="Wingdings"/>
              </a:rPr>
              <a:t>ChR2 in areas w/ dense DA soma</a:t>
            </a:r>
          </a:p>
          <a:p>
            <a:pPr marL="914400" lvl="1" indent="-457200">
              <a:buFont typeface="Arial"/>
              <a:buChar char="•"/>
            </a:pPr>
            <a:r>
              <a:rPr lang="en-US" sz="2800" dirty="0" smtClean="0">
                <a:latin typeface="Wingdings"/>
                <a:ea typeface="Wingdings"/>
                <a:cs typeface="Wingdings"/>
                <a:sym typeface="Wingdings"/>
              </a:rPr>
              <a:t></a:t>
            </a:r>
            <a:r>
              <a:rPr lang="en-US" sz="2800" dirty="0" smtClean="0">
                <a:latin typeface="Rockwell"/>
                <a:cs typeface="Rockwell"/>
                <a:sym typeface="Wingdings"/>
              </a:rPr>
              <a:t>ChR2 in striatum (esp. VTA/</a:t>
            </a:r>
            <a:r>
              <a:rPr lang="en-US" sz="2800" dirty="0" err="1" smtClean="0">
                <a:latin typeface="Rockwell"/>
                <a:cs typeface="Rockwell"/>
                <a:sym typeface="Wingdings"/>
              </a:rPr>
              <a:t>NAc</a:t>
            </a:r>
            <a:r>
              <a:rPr lang="en-US" sz="2800" dirty="0" smtClean="0">
                <a:latin typeface="Rockwell"/>
                <a:cs typeface="Rockwell"/>
                <a:sym typeface="Wingdings"/>
              </a:rPr>
              <a:t>) </a:t>
            </a:r>
          </a:p>
          <a:p>
            <a:pPr marL="1371600" lvl="2" indent="-457200">
              <a:buFont typeface="Arial"/>
              <a:buChar char="•"/>
            </a:pPr>
            <a:r>
              <a:rPr lang="en-US" sz="2800" dirty="0" smtClean="0">
                <a:latin typeface="Rockwell"/>
                <a:cs typeface="Rockwell"/>
                <a:sym typeface="Wingdings"/>
              </a:rPr>
              <a:t>Little florescence in neighboring </a:t>
            </a:r>
            <a:r>
              <a:rPr lang="en-US" sz="2800" dirty="0">
                <a:latin typeface="Rockwell"/>
                <a:cs typeface="Rockwell"/>
                <a:sym typeface="Wingdings"/>
              </a:rPr>
              <a:t>c</a:t>
            </a:r>
            <a:r>
              <a:rPr lang="en-US" sz="2800" dirty="0" smtClean="0">
                <a:latin typeface="Rockwell"/>
                <a:cs typeface="Rockwell"/>
                <a:sym typeface="Wingdings"/>
              </a:rPr>
              <a:t>ortex</a:t>
            </a:r>
            <a:endParaRPr lang="en-US" sz="2800" dirty="0">
              <a:latin typeface="Rockwell"/>
              <a:cs typeface="Rockwell"/>
            </a:endParaRPr>
          </a:p>
        </p:txBody>
      </p:sp>
    </p:spTree>
    <p:extLst>
      <p:ext uri="{BB962C8B-B14F-4D97-AF65-F5344CB8AC3E}">
        <p14:creationId xmlns:p14="http://schemas.microsoft.com/office/powerpoint/2010/main" val="1400533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3"/>
          </p:nvPr>
        </p:nvSpPr>
        <p:spPr>
          <a:xfrm rot="5400000">
            <a:off x="5295900" y="3009900"/>
            <a:ext cx="6858000" cy="838200"/>
          </a:xfrm>
        </p:spPr>
        <p:txBody>
          <a:bodyPr>
            <a:normAutofit fontScale="77500" lnSpcReduction="20000"/>
          </a:bodyPr>
          <a:lstStyle/>
          <a:p>
            <a:r>
              <a:rPr lang="en-US" sz="4000" b="0" dirty="0" smtClean="0">
                <a:latin typeface="Rockwell"/>
                <a:cs typeface="Rockwell"/>
              </a:rPr>
              <a:t>ChR2 &amp; DA Labeled </a:t>
            </a:r>
            <a:r>
              <a:rPr lang="en-US" sz="4000" b="0" dirty="0" smtClean="0">
                <a:latin typeface="Rockwell"/>
                <a:cs typeface="Rockwell"/>
                <a:sym typeface="Wingdings"/>
              </a:rPr>
              <a:t> VTA &amp; </a:t>
            </a:r>
            <a:r>
              <a:rPr lang="en-US" sz="4000" b="0" dirty="0" err="1" smtClean="0">
                <a:latin typeface="Rockwell"/>
                <a:cs typeface="Rockwell"/>
                <a:sym typeface="Wingdings"/>
              </a:rPr>
              <a:t>NAc</a:t>
            </a:r>
            <a:endParaRPr lang="en-US" sz="4000" b="0" dirty="0">
              <a:latin typeface="Rockwell"/>
              <a:cs typeface="Rockwell"/>
            </a:endParaRPr>
          </a:p>
        </p:txBody>
      </p:sp>
      <p:pic>
        <p:nvPicPr>
          <p:cNvPr id="8" name="Content Placeholder 7" descr="jnc13177.pdf"/>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36705" t="11345" r="9844" b="51730"/>
          <a:stretch/>
        </p:blipFill>
        <p:spPr>
          <a:xfrm>
            <a:off x="533400" y="1"/>
            <a:ext cx="7467600" cy="6979400"/>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17</a:t>
            </a:fld>
            <a:endParaRPr lang="en-US"/>
          </a:p>
        </p:txBody>
      </p:sp>
    </p:spTree>
    <p:extLst>
      <p:ext uri="{BB962C8B-B14F-4D97-AF65-F5344CB8AC3E}">
        <p14:creationId xmlns:p14="http://schemas.microsoft.com/office/powerpoint/2010/main" val="987556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Light Stimulated DA Signals in </a:t>
            </a:r>
            <a:r>
              <a:rPr lang="en-US" dirty="0" err="1" smtClean="0">
                <a:latin typeface="Rockwell"/>
                <a:cs typeface="Rockwell"/>
              </a:rPr>
              <a:t>NAc</a:t>
            </a:r>
            <a:r>
              <a:rPr lang="en-US" dirty="0" smtClean="0">
                <a:latin typeface="Rockwell"/>
                <a:cs typeface="Rockwell"/>
              </a:rPr>
              <a:t> </a:t>
            </a: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18</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3539431"/>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Single-pulse OS</a:t>
            </a:r>
          </a:p>
          <a:p>
            <a:pPr marL="914400" lvl="1" indent="-457200">
              <a:buFont typeface="Arial"/>
              <a:buChar char="•"/>
            </a:pPr>
            <a:r>
              <a:rPr lang="en-US" sz="2800" dirty="0" smtClean="0">
                <a:latin typeface="Rockwell"/>
                <a:cs typeface="Rockwell"/>
              </a:rPr>
              <a:t>Identical to ES</a:t>
            </a:r>
          </a:p>
          <a:p>
            <a:pPr marL="1371600" lvl="2" indent="-457200">
              <a:buFont typeface="Arial"/>
              <a:buChar char="•"/>
            </a:pPr>
            <a:r>
              <a:rPr lang="en-US" sz="2800" dirty="0" smtClean="0">
                <a:latin typeface="Rockwell"/>
                <a:cs typeface="Rockwell"/>
              </a:rPr>
              <a:t>Shape, duration, </a:t>
            </a:r>
            <a:r>
              <a:rPr lang="en-US" sz="2800" dirty="0" err="1" smtClean="0">
                <a:latin typeface="Rockwell"/>
                <a:cs typeface="Rockwell"/>
              </a:rPr>
              <a:t>RedOx</a:t>
            </a:r>
            <a:r>
              <a:rPr lang="en-US" sz="2800" dirty="0" smtClean="0">
                <a:latin typeface="Rockwell"/>
                <a:cs typeface="Rockwell"/>
              </a:rPr>
              <a:t> peaks</a:t>
            </a:r>
          </a:p>
          <a:p>
            <a:pPr marL="457200" indent="-457200">
              <a:buFont typeface="Arial"/>
              <a:buChar char="•"/>
            </a:pPr>
            <a:r>
              <a:rPr lang="en-US" sz="2800" dirty="0" smtClean="0">
                <a:latin typeface="Rockwell"/>
                <a:cs typeface="Rockwell"/>
              </a:rPr>
              <a:t>20-pulse OS </a:t>
            </a:r>
          </a:p>
          <a:p>
            <a:pPr marL="914400" lvl="1" indent="-457200">
              <a:buFont typeface="Arial"/>
              <a:buChar char="•"/>
            </a:pPr>
            <a:r>
              <a:rPr lang="en-US" sz="2800" dirty="0" smtClean="0">
                <a:latin typeface="Rockwell"/>
                <a:cs typeface="Rockwell"/>
              </a:rPr>
              <a:t>Similar to 20-Pulse ES</a:t>
            </a:r>
          </a:p>
          <a:p>
            <a:pPr marL="914400" lvl="1" indent="-457200">
              <a:buFont typeface="Arial"/>
              <a:buChar char="•"/>
            </a:pPr>
            <a:r>
              <a:rPr lang="is-IS" sz="2800" dirty="0" smtClean="0">
                <a:solidFill>
                  <a:srgbClr val="FF0000"/>
                </a:solidFill>
                <a:latin typeface="Rockwell"/>
                <a:cs typeface="Rockwell"/>
              </a:rPr>
              <a:t>However, resulted in </a:t>
            </a:r>
            <a:r>
              <a:rPr lang="is-IS" sz="2800" dirty="0" smtClean="0">
                <a:solidFill>
                  <a:srgbClr val="FF0000"/>
                </a:solidFill>
                <a:latin typeface="Wingdings"/>
                <a:ea typeface="Wingdings"/>
                <a:cs typeface="Wingdings"/>
                <a:sym typeface="Wingdings"/>
              </a:rPr>
              <a:t></a:t>
            </a:r>
            <a:r>
              <a:rPr lang="is-IS" sz="2800" dirty="0">
                <a:solidFill>
                  <a:srgbClr val="FF0000"/>
                </a:solidFill>
                <a:latin typeface="Rockwell"/>
                <a:cs typeface="Rockwell"/>
                <a:sym typeface="Wingdings"/>
              </a:rPr>
              <a:t> a</a:t>
            </a:r>
            <a:r>
              <a:rPr lang="is-IS" sz="2800" dirty="0" smtClean="0">
                <a:solidFill>
                  <a:srgbClr val="FF0000"/>
                </a:solidFill>
                <a:latin typeface="Rockwell"/>
                <a:cs typeface="Rockwell"/>
              </a:rPr>
              <a:t>mplitude </a:t>
            </a:r>
            <a:r>
              <a:rPr lang="is-IS" sz="2800" dirty="0">
                <a:solidFill>
                  <a:srgbClr val="FF0000"/>
                </a:solidFill>
                <a:latin typeface="Rockwell"/>
                <a:cs typeface="Rockwell"/>
              </a:rPr>
              <a:t>s</a:t>
            </a:r>
            <a:r>
              <a:rPr lang="is-IS" sz="2800" dirty="0" smtClean="0">
                <a:solidFill>
                  <a:srgbClr val="FF0000"/>
                </a:solidFill>
                <a:latin typeface="Rockwell"/>
                <a:cs typeface="Rockwell"/>
              </a:rPr>
              <a:t>ignals</a:t>
            </a:r>
          </a:p>
          <a:p>
            <a:pPr lvl="1"/>
            <a:endParaRPr lang="en-US" sz="2800" dirty="0">
              <a:latin typeface="Rockwell"/>
              <a:cs typeface="Rockwell"/>
            </a:endParaRPr>
          </a:p>
        </p:txBody>
      </p:sp>
    </p:spTree>
    <p:extLst>
      <p:ext uri="{BB962C8B-B14F-4D97-AF65-F5344CB8AC3E}">
        <p14:creationId xmlns:p14="http://schemas.microsoft.com/office/powerpoint/2010/main" val="690604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381000"/>
            <a:ext cx="8077200" cy="838200"/>
          </a:xfrm>
        </p:spPr>
        <p:txBody>
          <a:bodyPr>
            <a:normAutofit/>
          </a:bodyPr>
          <a:lstStyle/>
          <a:p>
            <a:pPr algn="ctr"/>
            <a:r>
              <a:rPr lang="en-US" sz="4000" b="0" dirty="0" smtClean="0">
                <a:latin typeface="Rockwell"/>
                <a:cs typeface="Rockwell"/>
              </a:rPr>
              <a:t>Variance in Stimulation Sequence </a:t>
            </a:r>
            <a:endParaRPr lang="en-US" sz="4000" b="0" dirty="0">
              <a:latin typeface="Rockwell"/>
              <a:cs typeface="Rockwell"/>
            </a:endParaRPr>
          </a:p>
        </p:txBody>
      </p:sp>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7" descr="jnc13177.pdf"/>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3485" t="47715" r="2600" b="30684"/>
          <a:stretch/>
        </p:blipFill>
        <p:spPr>
          <a:xfrm>
            <a:off x="-228600" y="1524000"/>
            <a:ext cx="9621967" cy="2994211"/>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19</a:t>
            </a:fld>
            <a:endParaRPr lang="en-US"/>
          </a:p>
        </p:txBody>
      </p:sp>
    </p:spTree>
    <p:extLst>
      <p:ext uri="{BB962C8B-B14F-4D97-AF65-F5344CB8AC3E}">
        <p14:creationId xmlns:p14="http://schemas.microsoft.com/office/powerpoint/2010/main" val="2224372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Text Placeholder 2"/>
          <p:cNvSpPr>
            <a:spLocks noGrp="1"/>
          </p:cNvSpPr>
          <p:nvPr>
            <p:ph type="body" sz="quarter" idx="13"/>
          </p:nvPr>
        </p:nvSpPr>
        <p:spPr/>
        <p:txBody>
          <a:bodyPr>
            <a:normAutofit fontScale="92500" lnSpcReduction="20000"/>
          </a:bodyPr>
          <a:lstStyle/>
          <a:p>
            <a:r>
              <a:rPr lang="en-US" b="1" dirty="0" smtClean="0">
                <a:latin typeface="Rockwell"/>
                <a:cs typeface="Rockwell"/>
              </a:rPr>
              <a:t>Getting Started: A short overview </a:t>
            </a:r>
            <a:endParaRPr lang="en-US" b="1" dirty="0">
              <a:latin typeface="Rockwell"/>
              <a:cs typeface="Rockwell"/>
            </a:endParaRPr>
          </a:p>
        </p:txBody>
      </p:sp>
      <p:sp>
        <p:nvSpPr>
          <p:cNvPr id="4" name="Text Placeholder 3"/>
          <p:cNvSpPr>
            <a:spLocks noGrp="1"/>
          </p:cNvSpPr>
          <p:nvPr>
            <p:ph type="body" sz="quarter" idx="15"/>
          </p:nvPr>
        </p:nvSpPr>
        <p:spPr/>
        <p:txBody>
          <a:bodyPr>
            <a:normAutofit fontScale="92500" lnSpcReduction="20000"/>
          </a:bodyPr>
          <a:lstStyle/>
          <a:p>
            <a:r>
              <a:rPr lang="en-US" b="1" dirty="0" smtClean="0">
                <a:latin typeface="Rockwell"/>
                <a:cs typeface="Rockwell"/>
              </a:rPr>
              <a:t>Main Article</a:t>
            </a:r>
            <a:endParaRPr lang="en-US" b="1" dirty="0">
              <a:latin typeface="Rockwell"/>
              <a:cs typeface="Rockwell"/>
            </a:endParaRPr>
          </a:p>
        </p:txBody>
      </p:sp>
      <p:sp>
        <p:nvSpPr>
          <p:cNvPr id="5" name="Text Placeholder 4"/>
          <p:cNvSpPr>
            <a:spLocks noGrp="1"/>
          </p:cNvSpPr>
          <p:nvPr>
            <p:ph type="body" sz="quarter" idx="17"/>
          </p:nvPr>
        </p:nvSpPr>
        <p:spPr/>
        <p:txBody>
          <a:bodyPr>
            <a:normAutofit fontScale="92500" lnSpcReduction="20000"/>
          </a:bodyPr>
          <a:lstStyle/>
          <a:p>
            <a:r>
              <a:rPr lang="en-US" b="1" dirty="0" smtClean="0">
                <a:latin typeface="Rockwell"/>
                <a:cs typeface="Rockwell"/>
              </a:rPr>
              <a:t>Background 1</a:t>
            </a:r>
            <a:endParaRPr lang="en-US" b="1" dirty="0">
              <a:latin typeface="Rockwell"/>
              <a:cs typeface="Rockwell"/>
            </a:endParaRPr>
          </a:p>
        </p:txBody>
      </p:sp>
      <p:sp>
        <p:nvSpPr>
          <p:cNvPr id="6" name="Text Placeholder 5"/>
          <p:cNvSpPr>
            <a:spLocks noGrp="1"/>
          </p:cNvSpPr>
          <p:nvPr>
            <p:ph type="body" sz="quarter" idx="19"/>
          </p:nvPr>
        </p:nvSpPr>
        <p:spPr/>
        <p:txBody>
          <a:bodyPr>
            <a:normAutofit fontScale="92500" lnSpcReduction="20000"/>
          </a:bodyPr>
          <a:lstStyle/>
          <a:p>
            <a:r>
              <a:rPr lang="en-US" b="1" dirty="0" smtClean="0">
                <a:latin typeface="Rockwell"/>
                <a:cs typeface="Rockwell"/>
              </a:rPr>
              <a:t>Background 2</a:t>
            </a:r>
            <a:endParaRPr lang="en-US" b="1" dirty="0">
              <a:latin typeface="Rockwell"/>
              <a:cs typeface="Rockwell"/>
            </a:endParaRPr>
          </a:p>
        </p:txBody>
      </p:sp>
      <p:sp>
        <p:nvSpPr>
          <p:cNvPr id="15" name="Text Placeholder 14"/>
          <p:cNvSpPr>
            <a:spLocks noGrp="1"/>
          </p:cNvSpPr>
          <p:nvPr>
            <p:ph type="body" sz="quarter" idx="14"/>
          </p:nvPr>
        </p:nvSpPr>
        <p:spPr>
          <a:xfrm>
            <a:off x="7696200" y="381000"/>
            <a:ext cx="762000" cy="304800"/>
          </a:xfrm>
        </p:spPr>
        <p:txBody>
          <a:bodyPr>
            <a:normAutofit/>
          </a:bodyPr>
          <a:lstStyle/>
          <a:p>
            <a:r>
              <a:rPr lang="en-US" b="1" dirty="0" smtClean="0">
                <a:latin typeface="Rockwell"/>
                <a:cs typeface="Rockwell"/>
              </a:rPr>
              <a:t>Pp. 2-3</a:t>
            </a:r>
            <a:endParaRPr lang="en-US" b="1" dirty="0">
              <a:latin typeface="Rockwell"/>
              <a:cs typeface="Rockwell"/>
            </a:endParaRPr>
          </a:p>
        </p:txBody>
      </p:sp>
      <p:sp>
        <p:nvSpPr>
          <p:cNvPr id="16" name="Text Placeholder 15"/>
          <p:cNvSpPr>
            <a:spLocks noGrp="1"/>
          </p:cNvSpPr>
          <p:nvPr>
            <p:ph type="body" sz="quarter" idx="16"/>
          </p:nvPr>
        </p:nvSpPr>
        <p:spPr>
          <a:xfrm>
            <a:off x="7696200" y="838200"/>
            <a:ext cx="762000" cy="304800"/>
          </a:xfrm>
        </p:spPr>
        <p:txBody>
          <a:bodyPr>
            <a:normAutofit/>
          </a:bodyPr>
          <a:lstStyle/>
          <a:p>
            <a:r>
              <a:rPr lang="en-US" b="1" dirty="0" smtClean="0">
                <a:latin typeface="Rockwell"/>
                <a:cs typeface="Rockwell"/>
              </a:rPr>
              <a:t>Pp. 5-32</a:t>
            </a:r>
            <a:endParaRPr lang="en-US" b="1" dirty="0">
              <a:latin typeface="Rockwell"/>
              <a:cs typeface="Rockwell"/>
            </a:endParaRPr>
          </a:p>
        </p:txBody>
      </p:sp>
      <p:sp>
        <p:nvSpPr>
          <p:cNvPr id="17" name="Text Placeholder 16"/>
          <p:cNvSpPr>
            <a:spLocks noGrp="1"/>
          </p:cNvSpPr>
          <p:nvPr>
            <p:ph type="body" sz="quarter" idx="18"/>
          </p:nvPr>
        </p:nvSpPr>
        <p:spPr>
          <a:xfrm>
            <a:off x="7696200" y="1295400"/>
            <a:ext cx="762000" cy="304800"/>
          </a:xfrm>
        </p:spPr>
        <p:txBody>
          <a:bodyPr>
            <a:noAutofit/>
          </a:bodyPr>
          <a:lstStyle/>
          <a:p>
            <a:r>
              <a:rPr lang="en-US" sz="900" b="1" dirty="0" smtClean="0">
                <a:latin typeface="Rockwell"/>
                <a:cs typeface="Rockwell"/>
              </a:rPr>
              <a:t>Pp. 33-49</a:t>
            </a:r>
            <a:endParaRPr lang="en-US" sz="900" b="1" dirty="0">
              <a:latin typeface="Rockwell"/>
              <a:cs typeface="Rockwell"/>
            </a:endParaRPr>
          </a:p>
        </p:txBody>
      </p:sp>
      <p:sp>
        <p:nvSpPr>
          <p:cNvPr id="18" name="Text Placeholder 17"/>
          <p:cNvSpPr>
            <a:spLocks noGrp="1"/>
          </p:cNvSpPr>
          <p:nvPr>
            <p:ph type="body" sz="quarter" idx="20"/>
          </p:nvPr>
        </p:nvSpPr>
        <p:spPr>
          <a:xfrm>
            <a:off x="7696200" y="1752600"/>
            <a:ext cx="762000" cy="304800"/>
          </a:xfrm>
        </p:spPr>
        <p:txBody>
          <a:bodyPr>
            <a:normAutofit fontScale="92500"/>
          </a:bodyPr>
          <a:lstStyle/>
          <a:p>
            <a:r>
              <a:rPr lang="en-US" b="1" dirty="0" smtClean="0">
                <a:latin typeface="Rockwell"/>
                <a:cs typeface="Rockwell"/>
              </a:rPr>
              <a:t>Pp.50-66 </a:t>
            </a:r>
            <a:endParaRPr lang="en-US" b="1" dirty="0">
              <a:latin typeface="Rockwell"/>
              <a:cs typeface="Rockwell"/>
            </a:endParaRPr>
          </a:p>
        </p:txBody>
      </p:sp>
      <p:sp>
        <p:nvSpPr>
          <p:cNvPr id="29" name="Slide Number Placeholder 28"/>
          <p:cNvSpPr>
            <a:spLocks noGrp="1"/>
          </p:cNvSpPr>
          <p:nvPr>
            <p:ph type="sldNum" sz="quarter" idx="40"/>
          </p:nvPr>
        </p:nvSpPr>
        <p:spPr/>
        <p:txBody>
          <a:bodyPr/>
          <a:lstStyle/>
          <a:p>
            <a:pPr algn="r"/>
            <a:fld id="{256D3EEF-DE4E-429D-8EC4-DDC531AFF587}" type="slidenum">
              <a:rPr lang="en-US" sz="1000" smtClean="0"/>
              <a:pPr algn="r"/>
              <a:t>2</a:t>
            </a:fld>
            <a:endParaRPr lang="en-US"/>
          </a:p>
        </p:txBody>
      </p:sp>
      <p:pic>
        <p:nvPicPr>
          <p:cNvPr id="30" name="Picture 29"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7620000" y="6065520"/>
            <a:ext cx="990600" cy="792480"/>
          </a:xfrm>
          <a:prstGeom prst="rect">
            <a:avLst/>
          </a:prstGeom>
        </p:spPr>
      </p:pic>
      <p:pic>
        <p:nvPicPr>
          <p:cNvPr id="31" name="Picture 30" descr="nmeth.3111-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724400"/>
            <a:ext cx="8480611" cy="1828800"/>
          </a:xfrm>
          <a:prstGeom prst="rect">
            <a:avLst/>
          </a:prstGeom>
        </p:spPr>
      </p:pic>
      <p:sp>
        <p:nvSpPr>
          <p:cNvPr id="32" name="TextBox 31"/>
          <p:cNvSpPr txBox="1"/>
          <p:nvPr/>
        </p:nvSpPr>
        <p:spPr>
          <a:xfrm>
            <a:off x="457200" y="4038600"/>
            <a:ext cx="7620000" cy="523220"/>
          </a:xfrm>
          <a:prstGeom prst="rect">
            <a:avLst/>
          </a:prstGeom>
          <a:noFill/>
        </p:spPr>
        <p:txBody>
          <a:bodyPr wrap="square" rtlCol="0">
            <a:spAutoFit/>
          </a:bodyPr>
          <a:lstStyle/>
          <a:p>
            <a:pPr algn="ctr"/>
            <a:r>
              <a:rPr lang="en-US" sz="2800" dirty="0" smtClean="0">
                <a:latin typeface="Marker Felt"/>
                <a:cs typeface="Marker Felt"/>
              </a:rPr>
              <a:t>Hours of Fun With Optogenetics</a:t>
            </a:r>
            <a:endParaRPr lang="en-US" sz="2800" dirty="0">
              <a:latin typeface="Marker Felt"/>
              <a:cs typeface="Marker Felt"/>
            </a:endParaRPr>
          </a:p>
        </p:txBody>
      </p:sp>
      <p:sp>
        <p:nvSpPr>
          <p:cNvPr id="33" name="TextBox 32"/>
          <p:cNvSpPr txBox="1"/>
          <p:nvPr/>
        </p:nvSpPr>
        <p:spPr>
          <a:xfrm>
            <a:off x="3733800" y="2362200"/>
            <a:ext cx="990600" cy="1569660"/>
          </a:xfrm>
          <a:prstGeom prst="rect">
            <a:avLst/>
          </a:prstGeom>
          <a:noFill/>
        </p:spPr>
        <p:txBody>
          <a:bodyPr wrap="square" rtlCol="0">
            <a:spAutoFit/>
          </a:bodyPr>
          <a:lstStyle/>
          <a:p>
            <a:r>
              <a:rPr lang="en-US" sz="9600" dirty="0" smtClean="0">
                <a:latin typeface="Rockwell"/>
                <a:cs typeface="Rockwell"/>
              </a:rPr>
              <a:t>=</a:t>
            </a:r>
            <a:endParaRPr lang="en-US" sz="9600" dirty="0">
              <a:latin typeface="Rockwell"/>
              <a:cs typeface="Rockwell"/>
            </a:endParaRPr>
          </a:p>
        </p:txBody>
      </p:sp>
    </p:spTree>
    <p:extLst>
      <p:ext uri="{BB962C8B-B14F-4D97-AF65-F5344CB8AC3E}">
        <p14:creationId xmlns:p14="http://schemas.microsoft.com/office/powerpoint/2010/main" val="93110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VMAT Blockade </a:t>
            </a: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20</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3108544"/>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Ro 4-1248 (similar to reserpine)</a:t>
            </a:r>
            <a:endParaRPr lang="en-US" sz="2800" dirty="0">
              <a:latin typeface="Rockwell"/>
              <a:cs typeface="Rockwell"/>
              <a:sym typeface="Wingdings"/>
            </a:endParaRPr>
          </a:p>
          <a:p>
            <a:pPr marL="914400" lvl="1" indent="-457200">
              <a:buFont typeface="Arial"/>
              <a:buChar char="•"/>
            </a:pPr>
            <a:r>
              <a:rPr lang="en-US" sz="2800" dirty="0" smtClean="0">
                <a:latin typeface="Rockwell"/>
                <a:cs typeface="Rockwell"/>
                <a:sym typeface="Wingdings"/>
              </a:rPr>
              <a:t> Inhibits VMATs </a:t>
            </a:r>
          </a:p>
          <a:p>
            <a:pPr marL="1371600" lvl="2" indent="-457200">
              <a:buFont typeface="Arial"/>
              <a:buChar char="•"/>
            </a:pPr>
            <a:r>
              <a:rPr lang="en-US" sz="2800" dirty="0" smtClean="0">
                <a:latin typeface="Wingdings"/>
                <a:ea typeface="Wingdings"/>
                <a:cs typeface="Wingdings"/>
                <a:sym typeface="Wingdings"/>
              </a:rPr>
              <a:t></a:t>
            </a:r>
            <a:r>
              <a:rPr lang="en-US" sz="2800" dirty="0" smtClean="0">
                <a:latin typeface="Rockwell"/>
                <a:cs typeface="Rockwell"/>
                <a:sym typeface="Wingdings"/>
              </a:rPr>
              <a:t> Transmitter entry into vesicle </a:t>
            </a:r>
          </a:p>
          <a:p>
            <a:pPr marL="914400" lvl="1" indent="-457200">
              <a:buFont typeface="Arial"/>
              <a:buChar char="•"/>
            </a:pPr>
            <a:r>
              <a:rPr lang="en-US" sz="2800" dirty="0" smtClean="0">
                <a:latin typeface="Rockwell"/>
                <a:cs typeface="Rockwell"/>
                <a:sym typeface="Wingdings"/>
              </a:rPr>
              <a:t> Depletes vesicular </a:t>
            </a:r>
            <a:r>
              <a:rPr lang="en-US" sz="2800" dirty="0">
                <a:latin typeface="Rockwell"/>
                <a:cs typeface="Rockwell"/>
                <a:sym typeface="Wingdings"/>
              </a:rPr>
              <a:t>r</a:t>
            </a:r>
            <a:r>
              <a:rPr lang="en-US" sz="2800" dirty="0" smtClean="0">
                <a:latin typeface="Rockwell"/>
                <a:cs typeface="Rockwell"/>
                <a:sym typeface="Wingdings"/>
              </a:rPr>
              <a:t>elease of DA</a:t>
            </a:r>
          </a:p>
          <a:p>
            <a:pPr marL="457200" indent="-457200">
              <a:buFont typeface="Arial"/>
              <a:buChar char="•"/>
            </a:pPr>
            <a:r>
              <a:rPr lang="en-US" sz="2800" dirty="0" smtClean="0">
                <a:latin typeface="Wingdings"/>
                <a:ea typeface="Wingdings"/>
                <a:cs typeface="Wingdings"/>
                <a:sym typeface="Wingdings"/>
              </a:rPr>
              <a:t></a:t>
            </a:r>
            <a:r>
              <a:rPr lang="en-US" sz="2800" dirty="0" smtClean="0">
                <a:latin typeface="Rockwell"/>
                <a:cs typeface="Rockwell"/>
                <a:sym typeface="Wingdings"/>
              </a:rPr>
              <a:t>OS signal </a:t>
            </a:r>
            <a:r>
              <a:rPr lang="en-US" sz="2800" dirty="0">
                <a:latin typeface="Rockwell"/>
                <a:cs typeface="Rockwell"/>
                <a:sym typeface="Wingdings"/>
              </a:rPr>
              <a:t>i</a:t>
            </a:r>
            <a:r>
              <a:rPr lang="en-US" sz="2800" dirty="0" smtClean="0">
                <a:latin typeface="Rockwell"/>
                <a:cs typeface="Rockwell"/>
                <a:sym typeface="Wingdings"/>
              </a:rPr>
              <a:t>ncrementally  abolished </a:t>
            </a:r>
            <a:r>
              <a:rPr lang="en-US" sz="2800" dirty="0">
                <a:latin typeface="Rockwell"/>
                <a:cs typeface="Rockwell"/>
                <a:sym typeface="Wingdings"/>
              </a:rPr>
              <a:t>a</a:t>
            </a:r>
            <a:r>
              <a:rPr lang="en-US" sz="2800" dirty="0" smtClean="0">
                <a:latin typeface="Rockwell"/>
                <a:cs typeface="Rockwell"/>
                <a:sym typeface="Wingdings"/>
              </a:rPr>
              <a:t>fter 1h</a:t>
            </a:r>
          </a:p>
          <a:p>
            <a:pPr marL="914400" lvl="1" indent="-457200">
              <a:buFont typeface="Arial"/>
              <a:buChar char="•"/>
            </a:pPr>
            <a:r>
              <a:rPr lang="en-US" sz="2800" dirty="0" smtClean="0">
                <a:latin typeface="Rockwell"/>
                <a:cs typeface="Rockwell"/>
                <a:sym typeface="Wingdings"/>
              </a:rPr>
              <a:t>Eliminates release from 20-pulse OS</a:t>
            </a:r>
          </a:p>
        </p:txBody>
      </p:sp>
    </p:spTree>
    <p:extLst>
      <p:ext uri="{BB962C8B-B14F-4D97-AF65-F5344CB8AC3E}">
        <p14:creationId xmlns:p14="http://schemas.microsoft.com/office/powerpoint/2010/main" val="1707447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NA+ Channel Blockade </a:t>
            </a: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21</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2246769"/>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ChR2 = </a:t>
            </a:r>
            <a:r>
              <a:rPr lang="en-US" sz="2800" dirty="0" err="1" smtClean="0">
                <a:latin typeface="Rockwell"/>
                <a:cs typeface="Rockwell"/>
              </a:rPr>
              <a:t>Ca</a:t>
            </a:r>
            <a:r>
              <a:rPr lang="en-US" sz="2800" dirty="0" smtClean="0">
                <a:latin typeface="Rockwell"/>
                <a:cs typeface="Rockwell"/>
              </a:rPr>
              <a:t>++ permeable </a:t>
            </a:r>
          </a:p>
          <a:p>
            <a:pPr lvl="1" indent="-457200">
              <a:buFont typeface="Arial"/>
              <a:buChar char="•"/>
            </a:pPr>
            <a:r>
              <a:rPr lang="en-US" sz="2800" dirty="0">
                <a:latin typeface="Rockwell"/>
                <a:cs typeface="Rockwell"/>
              </a:rPr>
              <a:t>Is OS DA </a:t>
            </a:r>
            <a:r>
              <a:rPr lang="en-US" sz="2800" dirty="0" smtClean="0">
                <a:latin typeface="Rockwell"/>
                <a:cs typeface="Rockwell"/>
              </a:rPr>
              <a:t>release </a:t>
            </a:r>
            <a:r>
              <a:rPr lang="en-US" sz="2800" dirty="0">
                <a:latin typeface="Rockwell"/>
                <a:cs typeface="Rockwell"/>
              </a:rPr>
              <a:t>AP</a:t>
            </a:r>
            <a:r>
              <a:rPr lang="en-US" sz="2800" dirty="0" smtClean="0">
                <a:latin typeface="Rockwell"/>
                <a:cs typeface="Rockwell"/>
              </a:rPr>
              <a:t>-dependent?</a:t>
            </a:r>
          </a:p>
          <a:p>
            <a:pPr marL="914400" lvl="1" indent="-457200">
              <a:buFont typeface="Arial"/>
              <a:buChar char="•"/>
            </a:pPr>
            <a:r>
              <a:rPr lang="en-US" sz="2800" dirty="0" smtClean="0">
                <a:latin typeface="Rockwell"/>
                <a:cs typeface="Rockwell"/>
              </a:rPr>
              <a:t>Does OS activation of ChR2 trigger NT release via </a:t>
            </a:r>
            <a:r>
              <a:rPr lang="en-US" sz="2800" dirty="0" err="1" smtClean="0">
                <a:latin typeface="Rockwell"/>
                <a:cs typeface="Rockwell"/>
              </a:rPr>
              <a:t>Ca</a:t>
            </a:r>
            <a:r>
              <a:rPr lang="en-US" sz="2800" dirty="0" smtClean="0">
                <a:latin typeface="Rockwell"/>
                <a:cs typeface="Rockwell"/>
              </a:rPr>
              <a:t>++ mediated AP?</a:t>
            </a:r>
          </a:p>
          <a:p>
            <a:pPr marL="914400" lvl="1" indent="-457200">
              <a:buFont typeface="Arial"/>
              <a:buChar char="•"/>
            </a:pPr>
            <a:r>
              <a:rPr lang="en-US" sz="2800" dirty="0" smtClean="0">
                <a:latin typeface="Rockwell"/>
                <a:cs typeface="Rockwell"/>
              </a:rPr>
              <a:t>TTX</a:t>
            </a:r>
            <a:r>
              <a:rPr lang="en-US" sz="2800" dirty="0" smtClean="0">
                <a:latin typeface="Rockwell"/>
                <a:cs typeface="Rockwell"/>
                <a:sym typeface="Wingdings"/>
              </a:rPr>
              <a:t> Eliminated OS DA Release</a:t>
            </a:r>
            <a:endParaRPr lang="en-US" sz="2800" dirty="0">
              <a:latin typeface="Rockwell"/>
              <a:cs typeface="Rockwell"/>
            </a:endParaRPr>
          </a:p>
        </p:txBody>
      </p:sp>
    </p:spTree>
    <p:extLst>
      <p:ext uri="{BB962C8B-B14F-4D97-AF65-F5344CB8AC3E}">
        <p14:creationId xmlns:p14="http://schemas.microsoft.com/office/powerpoint/2010/main" val="3312461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52400" y="381000"/>
            <a:ext cx="8382000" cy="838200"/>
          </a:xfrm>
        </p:spPr>
        <p:txBody>
          <a:bodyPr>
            <a:normAutofit/>
          </a:bodyPr>
          <a:lstStyle/>
          <a:p>
            <a:r>
              <a:rPr lang="en-US" sz="4000" b="0" dirty="0" smtClean="0">
                <a:latin typeface="Rockwell"/>
                <a:cs typeface="Rockwell"/>
              </a:rPr>
              <a:t>TETRODOTOXIN (TTX)</a:t>
            </a:r>
            <a:endParaRPr lang="en-US" sz="4000" b="0" dirty="0">
              <a:latin typeface="Rockwell"/>
              <a:cs typeface="Rockwell"/>
            </a:endParaRPr>
          </a:p>
        </p:txBody>
      </p:sp>
      <p:sp>
        <p:nvSpPr>
          <p:cNvPr id="4" name="Content Placeholder 3"/>
          <p:cNvSpPr>
            <a:spLocks noGrp="1"/>
          </p:cNvSpPr>
          <p:nvPr>
            <p:ph sz="quarter" idx="15"/>
          </p:nvPr>
        </p:nvSpPr>
        <p:spPr>
          <a:xfrm>
            <a:off x="304800" y="1295400"/>
            <a:ext cx="8077200" cy="5410200"/>
          </a:xfrm>
        </p:spPr>
        <p:txBody>
          <a:bodyPr>
            <a:normAutofit/>
          </a:bodyPr>
          <a:lstStyle/>
          <a:p>
            <a:pPr marL="457200" indent="-457200">
              <a:buFont typeface="Arial"/>
              <a:buChar char="•"/>
            </a:pPr>
            <a:endParaRPr lang="en-US" sz="3200" dirty="0" smtClean="0">
              <a:latin typeface="Rockwell"/>
              <a:cs typeface="Rockwell"/>
            </a:endParaRPr>
          </a:p>
          <a:p>
            <a:pPr marL="457200" indent="-457200">
              <a:buFont typeface="Arial"/>
              <a:buChar char="•"/>
            </a:pPr>
            <a:r>
              <a:rPr lang="en-US" sz="3200" dirty="0" smtClean="0">
                <a:latin typeface="Rockwell"/>
                <a:cs typeface="Rockwell"/>
              </a:rPr>
              <a:t>[X] Voltage Gated NA</a:t>
            </a:r>
            <a:r>
              <a:rPr lang="en-US" sz="3200" baseline="30000" dirty="0">
                <a:latin typeface="Rockwell"/>
                <a:cs typeface="Rockwell"/>
              </a:rPr>
              <a:t>+</a:t>
            </a:r>
            <a:r>
              <a:rPr lang="en-US" sz="3200" dirty="0" smtClean="0">
                <a:latin typeface="Rockwell"/>
                <a:cs typeface="Rockwell"/>
              </a:rPr>
              <a:t> Channels</a:t>
            </a:r>
          </a:p>
        </p:txBody>
      </p:sp>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2121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228600"/>
            <a:ext cx="2287845" cy="1524000"/>
          </a:xfrm>
          <a:prstGeom prst="rect">
            <a:avLst/>
          </a:prstGeom>
          <a:ln w="228600" cap="sq" cmpd="thickThin">
            <a:solidFill>
              <a:srgbClr val="B87E3F"/>
            </a:solidFill>
            <a:prstDash val="solid"/>
            <a:miter lim="800000"/>
          </a:ln>
          <a:effectLst>
            <a:innerShdw blurRad="76200">
              <a:srgbClr val="000000"/>
            </a:innerShdw>
          </a:effectLst>
        </p:spPr>
      </p:pic>
      <p:pic>
        <p:nvPicPr>
          <p:cNvPr id="5" name="Picture 4" descr="1280px-Tetrodotoxin_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95600"/>
            <a:ext cx="9119220" cy="3505200"/>
          </a:xfrm>
          <a:prstGeom prst="rect">
            <a:avLst/>
          </a:prstGeom>
        </p:spPr>
      </p:pic>
      <p:sp>
        <p:nvSpPr>
          <p:cNvPr id="7" name="Slide Number Placeholder 6"/>
          <p:cNvSpPr>
            <a:spLocks noGrp="1"/>
          </p:cNvSpPr>
          <p:nvPr>
            <p:ph type="sldNum" sz="quarter" idx="17"/>
          </p:nvPr>
        </p:nvSpPr>
        <p:spPr/>
        <p:txBody>
          <a:bodyPr/>
          <a:lstStyle/>
          <a:p>
            <a:pPr algn="r"/>
            <a:fld id="{256D3EEF-DE4E-429D-8EC4-DDC531AFF587}" type="slidenum">
              <a:rPr lang="en-US" sz="1000" smtClean="0"/>
              <a:pPr algn="r"/>
              <a:t>22</a:t>
            </a:fld>
            <a:endParaRPr lang="en-US"/>
          </a:p>
        </p:txBody>
      </p:sp>
    </p:spTree>
    <p:extLst>
      <p:ext uri="{BB962C8B-B14F-4D97-AF65-F5344CB8AC3E}">
        <p14:creationId xmlns:p14="http://schemas.microsoft.com/office/powerpoint/2010/main" val="36577874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381000"/>
            <a:ext cx="8077200" cy="838200"/>
          </a:xfrm>
        </p:spPr>
        <p:txBody>
          <a:bodyPr>
            <a:normAutofit fontScale="77500" lnSpcReduction="20000"/>
          </a:bodyPr>
          <a:lstStyle/>
          <a:p>
            <a:pPr algn="ctr"/>
            <a:r>
              <a:rPr lang="en-US" sz="4000" b="0" dirty="0" smtClean="0">
                <a:latin typeface="Rockwell"/>
                <a:cs typeface="Rockwell"/>
              </a:rPr>
              <a:t>NA</a:t>
            </a:r>
            <a:r>
              <a:rPr lang="en-US" sz="4000" b="0" baseline="30000" dirty="0" smtClean="0">
                <a:latin typeface="Rockwell"/>
                <a:cs typeface="Rockwell"/>
              </a:rPr>
              <a:t>+</a:t>
            </a:r>
            <a:r>
              <a:rPr lang="en-US" sz="4000" b="0" dirty="0" smtClean="0">
                <a:latin typeface="Rockwell"/>
                <a:cs typeface="Rockwell"/>
              </a:rPr>
              <a:t> Channel Blockade &amp; VMAT2 Inhibitor </a:t>
            </a:r>
            <a:endParaRPr lang="en-US" sz="4000" b="0" dirty="0">
              <a:latin typeface="Rockwell"/>
              <a:cs typeface="Rockwell"/>
            </a:endParaRPr>
          </a:p>
        </p:txBody>
      </p:sp>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9" descr="jnc13177.pdf"/>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6731" t="10052" r="49058" b="68716"/>
          <a:stretch/>
        </p:blipFill>
        <p:spPr>
          <a:xfrm>
            <a:off x="194546" y="1176400"/>
            <a:ext cx="8392483" cy="5453000"/>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23</a:t>
            </a:fld>
            <a:endParaRPr lang="en-US"/>
          </a:p>
        </p:txBody>
      </p:sp>
    </p:spTree>
    <p:extLst>
      <p:ext uri="{BB962C8B-B14F-4D97-AF65-F5344CB8AC3E}">
        <p14:creationId xmlns:p14="http://schemas.microsoft.com/office/powerpoint/2010/main" val="2426127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ES vs. OS: Relative Responsiveness   </a:t>
            </a: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24</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152400" y="4419600"/>
            <a:ext cx="8458200" cy="2369880"/>
          </a:xfrm>
          <a:prstGeom prst="rect">
            <a:avLst/>
          </a:prstGeom>
          <a:noFill/>
        </p:spPr>
        <p:txBody>
          <a:bodyPr wrap="square" rtlCol="0">
            <a:spAutoFit/>
          </a:bodyPr>
          <a:lstStyle/>
          <a:p>
            <a:pPr marL="457200" indent="-457200">
              <a:buFont typeface="Arial"/>
              <a:buChar char="•"/>
            </a:pPr>
            <a:r>
              <a:rPr lang="en-US" sz="2400" dirty="0" smtClean="0">
                <a:latin typeface="Rockwell"/>
                <a:cs typeface="Rockwell"/>
              </a:rPr>
              <a:t>Single-pulse</a:t>
            </a:r>
          </a:p>
          <a:p>
            <a:pPr marL="914400" lvl="1" indent="-457200">
              <a:buFont typeface="Arial"/>
              <a:buChar char="•"/>
            </a:pPr>
            <a:r>
              <a:rPr lang="en-US" sz="2400" dirty="0" smtClean="0">
                <a:latin typeface="Rockwell"/>
                <a:cs typeface="Rockwell"/>
              </a:rPr>
              <a:t>OS = less DA release than ES</a:t>
            </a:r>
          </a:p>
          <a:p>
            <a:pPr marL="457200" indent="-457200">
              <a:buFont typeface="Arial"/>
              <a:buChar char="•"/>
            </a:pPr>
            <a:r>
              <a:rPr lang="en-US" sz="2400" dirty="0" smtClean="0">
                <a:latin typeface="Rockwell"/>
                <a:cs typeface="Rockwell"/>
              </a:rPr>
              <a:t>Pulse train (5, 10, 20)</a:t>
            </a:r>
          </a:p>
          <a:p>
            <a:pPr marL="914400" lvl="1" indent="-457200">
              <a:buFont typeface="Arial"/>
              <a:buChar char="•"/>
            </a:pPr>
            <a:r>
              <a:rPr lang="en-US" sz="2400" dirty="0" smtClean="0">
                <a:latin typeface="Rockwell"/>
                <a:cs typeface="Rockwell"/>
              </a:rPr>
              <a:t>OS = more DA release </a:t>
            </a:r>
            <a:r>
              <a:rPr lang="en-US" sz="2400" dirty="0">
                <a:latin typeface="Rockwell"/>
                <a:cs typeface="Rockwell"/>
              </a:rPr>
              <a:t>t</a:t>
            </a:r>
            <a:r>
              <a:rPr lang="en-US" sz="2400" dirty="0" smtClean="0">
                <a:latin typeface="Rockwell"/>
                <a:cs typeface="Rockwell"/>
              </a:rPr>
              <a:t>han ES for all </a:t>
            </a:r>
            <a:r>
              <a:rPr lang="en-US" sz="2400" dirty="0">
                <a:latin typeface="Rockwell"/>
                <a:cs typeface="Rockwell"/>
              </a:rPr>
              <a:t>p</a:t>
            </a:r>
            <a:r>
              <a:rPr lang="en-US" sz="2400" dirty="0" smtClean="0">
                <a:latin typeface="Rockwell"/>
                <a:cs typeface="Rockwell"/>
              </a:rPr>
              <a:t>ulse </a:t>
            </a:r>
            <a:r>
              <a:rPr lang="en-US" sz="2400" dirty="0">
                <a:latin typeface="Rockwell"/>
                <a:cs typeface="Rockwell"/>
              </a:rPr>
              <a:t>t</a:t>
            </a:r>
            <a:r>
              <a:rPr lang="en-US" sz="2400" dirty="0" smtClean="0">
                <a:latin typeface="Rockwell"/>
                <a:cs typeface="Rockwell"/>
              </a:rPr>
              <a:t>rains</a:t>
            </a:r>
          </a:p>
          <a:p>
            <a:pPr marL="914400" lvl="1" indent="-457200">
              <a:buFont typeface="Arial"/>
              <a:buChar char="•"/>
            </a:pPr>
            <a:r>
              <a:rPr lang="en-US" sz="2400" dirty="0" smtClean="0">
                <a:latin typeface="Rockwell"/>
                <a:cs typeface="Rockwell"/>
              </a:rPr>
              <a:t>DA per </a:t>
            </a:r>
            <a:r>
              <a:rPr lang="en-US" sz="2400" dirty="0">
                <a:latin typeface="Rockwell"/>
                <a:cs typeface="Rockwell"/>
              </a:rPr>
              <a:t>p</a:t>
            </a:r>
            <a:r>
              <a:rPr lang="en-US" sz="2400" dirty="0" smtClean="0">
                <a:latin typeface="Rockwell"/>
                <a:cs typeface="Rockwell"/>
              </a:rPr>
              <a:t>ulse </a:t>
            </a:r>
            <a:r>
              <a:rPr lang="en-US" sz="2400" dirty="0">
                <a:latin typeface="Rockwell"/>
                <a:cs typeface="Rockwell"/>
              </a:rPr>
              <a:t>d</a:t>
            </a:r>
            <a:r>
              <a:rPr lang="en-US" sz="2400" dirty="0" smtClean="0">
                <a:latin typeface="Rockwell"/>
                <a:cs typeface="Rockwell"/>
              </a:rPr>
              <a:t>ecreased, but </a:t>
            </a:r>
            <a:r>
              <a:rPr lang="en-US" sz="2400" dirty="0">
                <a:latin typeface="Rockwell"/>
                <a:cs typeface="Rockwell"/>
              </a:rPr>
              <a:t>l</a:t>
            </a:r>
            <a:r>
              <a:rPr lang="en-US" sz="2400" dirty="0" smtClean="0">
                <a:latin typeface="Rockwell"/>
                <a:cs typeface="Rockwell"/>
              </a:rPr>
              <a:t>ess </a:t>
            </a:r>
            <a:r>
              <a:rPr lang="en-US" sz="2400" dirty="0">
                <a:latin typeface="Rockwell"/>
                <a:cs typeface="Rockwell"/>
              </a:rPr>
              <a:t>i</a:t>
            </a:r>
            <a:r>
              <a:rPr lang="en-US" sz="2400" dirty="0" smtClean="0">
                <a:latin typeface="Rockwell"/>
                <a:cs typeface="Rockwell"/>
              </a:rPr>
              <a:t>n OS than ES</a:t>
            </a:r>
          </a:p>
          <a:p>
            <a:pPr lvl="1"/>
            <a:endParaRPr lang="en-US" sz="2800" dirty="0">
              <a:latin typeface="Rockwell"/>
              <a:cs typeface="Rockwell"/>
            </a:endParaRPr>
          </a:p>
        </p:txBody>
      </p:sp>
      <p:pic>
        <p:nvPicPr>
          <p:cNvPr id="7" name="Picture 6" descr="jnc13177.pdf"/>
          <p:cNvPicPr>
            <a:picLocks noChangeAspect="1"/>
          </p:cNvPicPr>
          <p:nvPr/>
        </p:nvPicPr>
        <p:blipFill rotWithShape="1">
          <a:blip r:embed="rId4">
            <a:extLst>
              <a:ext uri="{28A0092B-C50C-407E-A947-70E740481C1C}">
                <a14:useLocalDpi xmlns:a14="http://schemas.microsoft.com/office/drawing/2010/main" val="0"/>
              </a:ext>
            </a:extLst>
          </a:blip>
          <a:srcRect l="7862" t="61264" r="8141" b="17028"/>
          <a:stretch/>
        </p:blipFill>
        <p:spPr>
          <a:xfrm>
            <a:off x="-73163" y="1066800"/>
            <a:ext cx="8717291" cy="3048000"/>
          </a:xfrm>
          <a:prstGeom prst="rect">
            <a:avLst/>
          </a:prstGeom>
        </p:spPr>
      </p:pic>
    </p:spTree>
    <p:extLst>
      <p:ext uri="{BB962C8B-B14F-4D97-AF65-F5344CB8AC3E}">
        <p14:creationId xmlns:p14="http://schemas.microsoft.com/office/powerpoint/2010/main" val="434019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Increased Sensitivity of Fields to OS </a:t>
            </a: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25</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4832093"/>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ES</a:t>
            </a:r>
          </a:p>
          <a:p>
            <a:pPr marL="914400" lvl="1" indent="-457200">
              <a:buFont typeface="Arial"/>
              <a:buChar char="•"/>
            </a:pPr>
            <a:r>
              <a:rPr lang="en-US" sz="2800" dirty="0" smtClean="0">
                <a:latin typeface="Rockwell"/>
                <a:cs typeface="Rockwell"/>
              </a:rPr>
              <a:t>41% of total ES DA release in first 100ms of train </a:t>
            </a:r>
          </a:p>
          <a:p>
            <a:pPr marL="914400" lvl="1" indent="-457200">
              <a:buFont typeface="Arial"/>
              <a:buChar char="•"/>
            </a:pPr>
            <a:r>
              <a:rPr lang="en-US" sz="2800" dirty="0" smtClean="0">
                <a:latin typeface="Rockwell"/>
                <a:cs typeface="Rockwell"/>
              </a:rPr>
              <a:t>35% during final 300ms combined</a:t>
            </a:r>
          </a:p>
          <a:p>
            <a:pPr marL="457200" indent="-457200">
              <a:buFont typeface="Arial"/>
              <a:buChar char="•"/>
            </a:pPr>
            <a:r>
              <a:rPr lang="en-US" sz="2800" dirty="0" smtClean="0">
                <a:latin typeface="Rockwell"/>
                <a:cs typeface="Rockwell"/>
              </a:rPr>
              <a:t>OS</a:t>
            </a:r>
          </a:p>
          <a:p>
            <a:pPr marL="914400" lvl="1" indent="-457200">
              <a:buFont typeface="Arial"/>
              <a:buChar char="•"/>
            </a:pPr>
            <a:r>
              <a:rPr lang="en-US" sz="2800" dirty="0" smtClean="0">
                <a:latin typeface="Rockwell"/>
                <a:cs typeface="Rockwell"/>
              </a:rPr>
              <a:t>28% DA release 1</a:t>
            </a:r>
            <a:r>
              <a:rPr lang="en-US" sz="2800" baseline="30000" dirty="0" smtClean="0">
                <a:latin typeface="Rockwell"/>
                <a:cs typeface="Rockwell"/>
              </a:rPr>
              <a:t>st</a:t>
            </a:r>
            <a:r>
              <a:rPr lang="en-US" sz="2800" dirty="0" smtClean="0">
                <a:latin typeface="Rockwell"/>
                <a:cs typeface="Rockwell"/>
              </a:rPr>
              <a:t> 100ms</a:t>
            </a:r>
          </a:p>
          <a:p>
            <a:pPr marL="914400" lvl="1" indent="-457200">
              <a:buFont typeface="Arial"/>
              <a:buChar char="•"/>
            </a:pPr>
            <a:r>
              <a:rPr lang="en-US" sz="2800" dirty="0" smtClean="0">
                <a:latin typeface="Rockwell"/>
                <a:cs typeface="Rockwell"/>
              </a:rPr>
              <a:t>49% DA release </a:t>
            </a:r>
            <a:r>
              <a:rPr lang="en-US" sz="2800" dirty="0">
                <a:latin typeface="Rockwell"/>
                <a:cs typeface="Rockwell"/>
              </a:rPr>
              <a:t>f</a:t>
            </a:r>
            <a:r>
              <a:rPr lang="en-US" sz="2800" dirty="0" smtClean="0">
                <a:latin typeface="Rockwell"/>
                <a:cs typeface="Rockwell"/>
              </a:rPr>
              <a:t>inal 300ms</a:t>
            </a:r>
          </a:p>
          <a:p>
            <a:pPr marL="457200" indent="-457200">
              <a:buFont typeface="Arial"/>
              <a:buChar char="•"/>
            </a:pPr>
            <a:r>
              <a:rPr lang="en-US" sz="2800" dirty="0" smtClean="0">
                <a:latin typeface="Rockwell"/>
                <a:cs typeface="Rockwell"/>
              </a:rPr>
              <a:t>ES DA release = greater at stimulation </a:t>
            </a:r>
            <a:r>
              <a:rPr lang="en-US" sz="2800" dirty="0">
                <a:latin typeface="Rockwell"/>
                <a:cs typeface="Rockwell"/>
              </a:rPr>
              <a:t>o</a:t>
            </a:r>
            <a:r>
              <a:rPr lang="en-US" sz="2800" dirty="0" smtClean="0">
                <a:latin typeface="Rockwell"/>
                <a:cs typeface="Rockwell"/>
              </a:rPr>
              <a:t>nset; more </a:t>
            </a:r>
            <a:r>
              <a:rPr lang="en-US" sz="2800" dirty="0">
                <a:latin typeface="Rockwell"/>
                <a:cs typeface="Rockwell"/>
              </a:rPr>
              <a:t>r</a:t>
            </a:r>
            <a:r>
              <a:rPr lang="en-US" sz="2800" dirty="0" smtClean="0">
                <a:latin typeface="Rockwell"/>
                <a:cs typeface="Rockwell"/>
              </a:rPr>
              <a:t>apid </a:t>
            </a:r>
            <a:r>
              <a:rPr lang="en-US" sz="2800" dirty="0">
                <a:latin typeface="Rockwell"/>
                <a:cs typeface="Rockwell"/>
              </a:rPr>
              <a:t>d</a:t>
            </a:r>
            <a:r>
              <a:rPr lang="en-US" sz="2800" dirty="0" smtClean="0">
                <a:latin typeface="Rockwell"/>
                <a:cs typeface="Rockwell"/>
              </a:rPr>
              <a:t>ecline</a:t>
            </a:r>
          </a:p>
          <a:p>
            <a:pPr marL="457200" indent="-457200">
              <a:buFont typeface="Arial"/>
              <a:buChar char="•"/>
            </a:pPr>
            <a:r>
              <a:rPr lang="en-US" sz="2800" dirty="0" smtClean="0">
                <a:solidFill>
                  <a:srgbClr val="FF0000"/>
                </a:solidFill>
                <a:latin typeface="Rockwell"/>
                <a:cs typeface="Rockwell"/>
              </a:rPr>
              <a:t>OS more </a:t>
            </a:r>
            <a:r>
              <a:rPr lang="en-US" sz="2800" dirty="0">
                <a:solidFill>
                  <a:srgbClr val="FF0000"/>
                </a:solidFill>
                <a:latin typeface="Rockwell"/>
                <a:cs typeface="Rockwell"/>
              </a:rPr>
              <a:t>c</a:t>
            </a:r>
            <a:r>
              <a:rPr lang="en-US" sz="2800" dirty="0" smtClean="0">
                <a:solidFill>
                  <a:srgbClr val="FF0000"/>
                </a:solidFill>
                <a:latin typeface="Rockwell"/>
                <a:cs typeface="Rockwell"/>
              </a:rPr>
              <a:t>onsistent DA release </a:t>
            </a:r>
            <a:r>
              <a:rPr lang="en-US" sz="2800" dirty="0">
                <a:solidFill>
                  <a:srgbClr val="FF0000"/>
                </a:solidFill>
                <a:latin typeface="Rockwell"/>
                <a:cs typeface="Rockwell"/>
              </a:rPr>
              <a:t>t</a:t>
            </a:r>
            <a:r>
              <a:rPr lang="en-US" sz="2800" dirty="0" smtClean="0">
                <a:solidFill>
                  <a:srgbClr val="FF0000"/>
                </a:solidFill>
                <a:latin typeface="Rockwell"/>
                <a:cs typeface="Rockwell"/>
              </a:rPr>
              <a:t>hroughout </a:t>
            </a:r>
            <a:r>
              <a:rPr lang="en-US" sz="2800" dirty="0">
                <a:solidFill>
                  <a:srgbClr val="FF0000"/>
                </a:solidFill>
                <a:latin typeface="Rockwell"/>
                <a:cs typeface="Rockwell"/>
              </a:rPr>
              <a:t>s</a:t>
            </a:r>
            <a:r>
              <a:rPr lang="en-US" sz="2800" dirty="0" smtClean="0">
                <a:solidFill>
                  <a:srgbClr val="FF0000"/>
                </a:solidFill>
                <a:latin typeface="Rockwell"/>
                <a:cs typeface="Rockwell"/>
              </a:rPr>
              <a:t>timulation</a:t>
            </a:r>
            <a:endParaRPr lang="en-US" sz="2800" dirty="0">
              <a:solidFill>
                <a:srgbClr val="FF0000"/>
              </a:solidFill>
              <a:latin typeface="Rockwell"/>
              <a:cs typeface="Rockwell"/>
            </a:endParaRPr>
          </a:p>
        </p:txBody>
      </p:sp>
    </p:spTree>
    <p:extLst>
      <p:ext uri="{BB962C8B-B14F-4D97-AF65-F5344CB8AC3E}">
        <p14:creationId xmlns:p14="http://schemas.microsoft.com/office/powerpoint/2010/main" val="271600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9" descr="jnc13177.pdf"/>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20219" t="10237" r="24712" b="58930"/>
          <a:stretch/>
        </p:blipFill>
        <p:spPr>
          <a:xfrm>
            <a:off x="138240" y="0"/>
            <a:ext cx="8450119" cy="6400800"/>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26</a:t>
            </a:fld>
            <a:endParaRPr lang="en-US"/>
          </a:p>
        </p:txBody>
      </p:sp>
    </p:spTree>
    <p:extLst>
      <p:ext uri="{BB962C8B-B14F-4D97-AF65-F5344CB8AC3E}">
        <p14:creationId xmlns:p14="http://schemas.microsoft.com/office/powerpoint/2010/main" val="1183989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rmAutofit fontScale="90000"/>
          </a:bodyPr>
          <a:lstStyle/>
          <a:p>
            <a:pPr algn="ctr"/>
            <a:r>
              <a:rPr lang="en-US" dirty="0" smtClean="0"/>
              <a:t>????????????????????????????????????????????????????</a:t>
            </a:r>
            <a:endParaRPr lang="en-US" dirty="0"/>
          </a:p>
        </p:txBody>
      </p:sp>
      <p:sp>
        <p:nvSpPr>
          <p:cNvPr id="3" name="Slide Number Placeholder 2"/>
          <p:cNvSpPr>
            <a:spLocks noGrp="1"/>
          </p:cNvSpPr>
          <p:nvPr>
            <p:ph type="sldNum" sz="quarter" idx="11"/>
          </p:nvPr>
        </p:nvSpPr>
        <p:spPr/>
        <p:txBody>
          <a:bodyPr/>
          <a:lstStyle/>
          <a:p>
            <a:pPr algn="r"/>
            <a:fld id="{256D3EEF-DE4E-429D-8EC4-DDC531AFF587}" type="slidenum">
              <a:rPr lang="en-US" sz="1000" smtClean="0"/>
              <a:pPr algn="r"/>
              <a:t>27</a:t>
            </a:fld>
            <a:endParaRPr lang="en-US"/>
          </a:p>
        </p:txBody>
      </p:sp>
      <p:sp>
        <p:nvSpPr>
          <p:cNvPr id="4" name="TextBox 3"/>
          <p:cNvSpPr txBox="1"/>
          <p:nvPr/>
        </p:nvSpPr>
        <p:spPr>
          <a:xfrm>
            <a:off x="76200" y="2811310"/>
            <a:ext cx="7162800" cy="4031873"/>
          </a:xfrm>
          <a:prstGeom prst="rect">
            <a:avLst/>
          </a:prstGeom>
          <a:noFill/>
        </p:spPr>
        <p:txBody>
          <a:bodyPr wrap="square" rtlCol="0">
            <a:spAutoFit/>
          </a:bodyPr>
          <a:lstStyle/>
          <a:p>
            <a:r>
              <a:rPr lang="en-US" sz="3200" dirty="0" smtClean="0">
                <a:latin typeface="Rockwell"/>
                <a:cs typeface="Rockwell"/>
              </a:rPr>
              <a:t>ES </a:t>
            </a:r>
            <a:r>
              <a:rPr lang="en-US" sz="3200" dirty="0">
                <a:latin typeface="Rockwell"/>
                <a:cs typeface="Rockwell"/>
              </a:rPr>
              <a:t>r</a:t>
            </a:r>
            <a:r>
              <a:rPr lang="en-US" sz="3200" dirty="0" smtClean="0">
                <a:latin typeface="Rockwell"/>
                <a:cs typeface="Rockwell"/>
              </a:rPr>
              <a:t>ecruits </a:t>
            </a:r>
            <a:r>
              <a:rPr lang="en-US" sz="3200" dirty="0">
                <a:latin typeface="Rockwell"/>
                <a:cs typeface="Rockwell"/>
              </a:rPr>
              <a:t>n</a:t>
            </a:r>
            <a:r>
              <a:rPr lang="en-US" sz="3200" dirty="0" smtClean="0">
                <a:latin typeface="Rockwell"/>
                <a:cs typeface="Rockwell"/>
              </a:rPr>
              <a:t>on-DA processes in the </a:t>
            </a:r>
            <a:r>
              <a:rPr lang="en-US" sz="3200" dirty="0">
                <a:latin typeface="Rockwell"/>
                <a:cs typeface="Rockwell"/>
              </a:rPr>
              <a:t>l</a:t>
            </a:r>
            <a:r>
              <a:rPr lang="en-US" sz="3200" dirty="0" smtClean="0">
                <a:latin typeface="Rockwell"/>
                <a:cs typeface="Rockwell"/>
              </a:rPr>
              <a:t>ocal </a:t>
            </a:r>
            <a:r>
              <a:rPr lang="en-US" sz="3200" dirty="0">
                <a:latin typeface="Rockwell"/>
                <a:cs typeface="Rockwell"/>
              </a:rPr>
              <a:t>e</a:t>
            </a:r>
            <a:r>
              <a:rPr lang="en-US" sz="3200" dirty="0" smtClean="0">
                <a:latin typeface="Rockwell"/>
                <a:cs typeface="Rockwell"/>
              </a:rPr>
              <a:t>nvironment &amp; net </a:t>
            </a:r>
            <a:r>
              <a:rPr lang="en-US" sz="3200" dirty="0">
                <a:latin typeface="Rockwell"/>
                <a:cs typeface="Rockwell"/>
              </a:rPr>
              <a:t>e</a:t>
            </a:r>
            <a:r>
              <a:rPr lang="en-US" sz="3200" dirty="0" smtClean="0">
                <a:latin typeface="Rockwell"/>
                <a:cs typeface="Rockwell"/>
              </a:rPr>
              <a:t>ffect is inhibition of DA release </a:t>
            </a:r>
            <a:r>
              <a:rPr lang="en-US" sz="3200" dirty="0">
                <a:latin typeface="Rockwell"/>
                <a:cs typeface="Rockwell"/>
              </a:rPr>
              <a:t>v</a:t>
            </a:r>
            <a:r>
              <a:rPr lang="en-US" sz="3200" dirty="0" smtClean="0">
                <a:latin typeface="Rockwell"/>
                <a:cs typeface="Rockwell"/>
              </a:rPr>
              <a:t>ia </a:t>
            </a:r>
            <a:r>
              <a:rPr lang="en-US" sz="3200" dirty="0" err="1">
                <a:latin typeface="Rockwell"/>
                <a:cs typeface="Rockwell"/>
              </a:rPr>
              <a:t>h</a:t>
            </a:r>
            <a:r>
              <a:rPr lang="en-US" sz="3200" dirty="0" err="1" smtClean="0">
                <a:latin typeface="Rockwell"/>
                <a:cs typeface="Rockwell"/>
              </a:rPr>
              <a:t>eteroreceptors</a:t>
            </a:r>
            <a:r>
              <a:rPr lang="en-US" sz="3200" dirty="0" smtClean="0">
                <a:latin typeface="Rockwell"/>
                <a:cs typeface="Rockwell"/>
              </a:rPr>
              <a:t> on the DA terminals</a:t>
            </a:r>
          </a:p>
          <a:p>
            <a:endParaRPr lang="en-US" sz="3200" dirty="0">
              <a:latin typeface="Rockwell"/>
              <a:cs typeface="Rockwell"/>
            </a:endParaRPr>
          </a:p>
          <a:p>
            <a:r>
              <a:rPr lang="en-US" sz="3200" dirty="0" smtClean="0">
                <a:latin typeface="Rockwell"/>
                <a:cs typeface="Rockwell"/>
              </a:rPr>
              <a:t>How do GABAergic and cholinergic </a:t>
            </a:r>
            <a:r>
              <a:rPr lang="en-US" sz="3200" dirty="0">
                <a:latin typeface="Rockwell"/>
                <a:cs typeface="Rockwell"/>
              </a:rPr>
              <a:t>i</a:t>
            </a:r>
            <a:r>
              <a:rPr lang="en-US" sz="3200" dirty="0" smtClean="0">
                <a:latin typeface="Rockwell"/>
                <a:cs typeface="Rockwell"/>
              </a:rPr>
              <a:t>nterneurons </a:t>
            </a:r>
            <a:r>
              <a:rPr lang="en-US" sz="3200" dirty="0">
                <a:latin typeface="Rockwell"/>
                <a:cs typeface="Rockwell"/>
              </a:rPr>
              <a:t>i</a:t>
            </a:r>
            <a:r>
              <a:rPr lang="en-US" sz="3200" dirty="0" smtClean="0">
                <a:latin typeface="Rockwell"/>
                <a:cs typeface="Rockwell"/>
              </a:rPr>
              <a:t>nfluence DA release: ES vs. OS?</a:t>
            </a:r>
            <a:endParaRPr lang="en-US" sz="3200" dirty="0">
              <a:latin typeface="Rockwell"/>
              <a:cs typeface="Rockwell"/>
            </a:endParaRPr>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5943600"/>
            <a:ext cx="1143000" cy="914400"/>
          </a:xfrm>
          <a:prstGeom prst="rect">
            <a:avLst/>
          </a:prstGeom>
        </p:spPr>
      </p:pic>
      <p:pic>
        <p:nvPicPr>
          <p:cNvPr id="6" name="Picture 5" descr="JAF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28600"/>
            <a:ext cx="3276600" cy="2457450"/>
          </a:xfrm>
          <a:prstGeom prst="rect">
            <a:avLst/>
          </a:prstGeom>
          <a:ln w="127000" cap="sq">
            <a:solidFill>
              <a:srgbClr val="8C7B7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22508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GABA Influence on DA Release </a:t>
            </a: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GABA 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28</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3970318"/>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GABA</a:t>
            </a:r>
            <a:r>
              <a:rPr lang="en-US" sz="2800" baseline="-25000" dirty="0" smtClean="0">
                <a:latin typeface="Rockwell"/>
                <a:cs typeface="Rockwell"/>
              </a:rPr>
              <a:t>A</a:t>
            </a:r>
            <a:r>
              <a:rPr lang="en-US" sz="2800" dirty="0" smtClean="0">
                <a:latin typeface="Rockwell"/>
                <a:cs typeface="Rockwell"/>
              </a:rPr>
              <a:t> </a:t>
            </a:r>
            <a:r>
              <a:rPr lang="en-US" sz="2800" dirty="0" smtClean="0">
                <a:solidFill>
                  <a:srgbClr val="FF0000"/>
                </a:solidFill>
                <a:latin typeface="Rockwell"/>
                <a:cs typeface="Rockwell"/>
              </a:rPr>
              <a:t>X</a:t>
            </a:r>
            <a:r>
              <a:rPr lang="en-US" sz="2800" dirty="0" smtClean="0">
                <a:latin typeface="Rockwell"/>
                <a:cs typeface="Rockwell"/>
              </a:rPr>
              <a:t> direct </a:t>
            </a:r>
            <a:r>
              <a:rPr lang="en-US" sz="2800" dirty="0">
                <a:latin typeface="Rockwell"/>
                <a:cs typeface="Rockwell"/>
              </a:rPr>
              <a:t>m</a:t>
            </a:r>
            <a:r>
              <a:rPr lang="en-US" sz="2800" dirty="0" smtClean="0">
                <a:latin typeface="Rockwell"/>
                <a:cs typeface="Rockwell"/>
              </a:rPr>
              <a:t>odulation of DA release at terminals</a:t>
            </a:r>
          </a:p>
          <a:p>
            <a:pPr marL="457200" indent="-457200">
              <a:buFont typeface="Arial"/>
              <a:buChar char="•"/>
            </a:pPr>
            <a:r>
              <a:rPr lang="en-US" sz="2800" dirty="0" smtClean="0">
                <a:latin typeface="Rockwell"/>
                <a:cs typeface="Rockwell"/>
              </a:rPr>
              <a:t>GABA</a:t>
            </a:r>
            <a:r>
              <a:rPr lang="en-US" sz="2800" baseline="-25000" dirty="0" smtClean="0">
                <a:latin typeface="Rockwell"/>
                <a:cs typeface="Rockwell"/>
              </a:rPr>
              <a:t>B</a:t>
            </a:r>
            <a:r>
              <a:rPr lang="en-US" sz="2800" dirty="0" smtClean="0">
                <a:latin typeface="Rockwell"/>
                <a:cs typeface="Rockwell"/>
              </a:rPr>
              <a:t>R </a:t>
            </a:r>
            <a:r>
              <a:rPr lang="en-US" sz="2800" baseline="-25000" dirty="0" smtClean="0">
                <a:latin typeface="Rockwell"/>
                <a:cs typeface="Rockwell"/>
              </a:rPr>
              <a:t> </a:t>
            </a:r>
            <a:r>
              <a:rPr lang="en-US" sz="2800" dirty="0">
                <a:latin typeface="Rockwell"/>
                <a:cs typeface="Rockwell"/>
              </a:rPr>
              <a:t>f</a:t>
            </a:r>
            <a:r>
              <a:rPr lang="en-US" sz="2800" dirty="0" smtClean="0">
                <a:latin typeface="Rockwell"/>
                <a:cs typeface="Rockwell"/>
              </a:rPr>
              <a:t>ound on DA terminals</a:t>
            </a:r>
          </a:p>
          <a:p>
            <a:pPr marL="457200" indent="-457200">
              <a:buFont typeface="Arial"/>
              <a:buChar char="•"/>
            </a:pPr>
            <a:r>
              <a:rPr lang="en-US" sz="2800" dirty="0" smtClean="0">
                <a:latin typeface="Rockwell"/>
                <a:cs typeface="Rockwell"/>
              </a:rPr>
              <a:t>GABA</a:t>
            </a:r>
            <a:r>
              <a:rPr lang="en-US" sz="2800" baseline="-25000" dirty="0" smtClean="0">
                <a:latin typeface="Rockwell"/>
                <a:cs typeface="Rockwell"/>
              </a:rPr>
              <a:t>B</a:t>
            </a:r>
            <a:r>
              <a:rPr lang="en-US" sz="2800" dirty="0" smtClean="0">
                <a:latin typeface="Rockwell"/>
                <a:cs typeface="Rockwell"/>
              </a:rPr>
              <a:t>R activation = </a:t>
            </a:r>
            <a:r>
              <a:rPr lang="en-US" sz="2800" dirty="0" smtClean="0">
                <a:latin typeface="Wingdings"/>
                <a:ea typeface="Wingdings"/>
                <a:cs typeface="Wingdings"/>
                <a:sym typeface="Wingdings"/>
              </a:rPr>
              <a:t></a:t>
            </a:r>
            <a:r>
              <a:rPr lang="en-US" sz="2800" dirty="0">
                <a:latin typeface="Rockwell"/>
                <a:cs typeface="Rockwell"/>
                <a:sym typeface="Wingdings"/>
              </a:rPr>
              <a:t> </a:t>
            </a:r>
            <a:r>
              <a:rPr lang="en-US" sz="2800" dirty="0" smtClean="0">
                <a:latin typeface="Rockwell"/>
                <a:cs typeface="Rockwell"/>
                <a:sym typeface="Wingdings"/>
              </a:rPr>
              <a:t>DA release</a:t>
            </a:r>
          </a:p>
          <a:p>
            <a:pPr marL="457200" indent="-457200">
              <a:buFont typeface="Arial"/>
              <a:buChar char="•"/>
            </a:pPr>
            <a:r>
              <a:rPr lang="en-US" sz="2800" dirty="0" smtClean="0">
                <a:latin typeface="Rockwell"/>
                <a:cs typeface="Rockwell"/>
                <a:sym typeface="Wingdings"/>
              </a:rPr>
              <a:t>CGP 55845 used during 1 pulse &amp; 20 pulse train</a:t>
            </a:r>
          </a:p>
          <a:p>
            <a:pPr marL="457200" indent="-457200">
              <a:buFont typeface="Arial"/>
              <a:buChar char="•"/>
            </a:pPr>
            <a:r>
              <a:rPr lang="en-US" sz="2800" dirty="0" smtClean="0">
                <a:latin typeface="Rockwell"/>
                <a:cs typeface="Rockwell"/>
                <a:sym typeface="Wingdings"/>
              </a:rPr>
              <a:t>+ increase for ES; + increase OS 1 pulse (CAMKII</a:t>
            </a:r>
            <a:r>
              <a:rPr lang="en-US" sz="2800" dirty="0" smtClean="0">
                <a:latin typeface="Lucida Grande"/>
                <a:ea typeface="Lucida Grande"/>
                <a:cs typeface="Lucida Grande"/>
                <a:sym typeface="Wingdings"/>
              </a:rPr>
              <a:t>α</a:t>
            </a:r>
            <a:r>
              <a:rPr lang="en-US" sz="2800" dirty="0" smtClean="0">
                <a:latin typeface="Rockwell"/>
                <a:cs typeface="Rockwell"/>
                <a:sym typeface="Wingdings"/>
              </a:rPr>
              <a:t>); 0 effect for 20 Pulse CAMKII</a:t>
            </a:r>
            <a:r>
              <a:rPr lang="en-US" sz="2800" dirty="0" smtClean="0">
                <a:latin typeface="Lucida Grande"/>
                <a:ea typeface="Lucida Grande"/>
                <a:cs typeface="Lucida Grande"/>
                <a:sym typeface="Wingdings"/>
              </a:rPr>
              <a:t>α </a:t>
            </a:r>
            <a:r>
              <a:rPr lang="en-US" sz="2800" dirty="0" smtClean="0">
                <a:latin typeface="Rockwell"/>
                <a:ea typeface="Lucida Grande"/>
                <a:cs typeface="Rockwell"/>
                <a:sym typeface="Wingdings"/>
              </a:rPr>
              <a:t>and TH: CRE</a:t>
            </a:r>
            <a:endParaRPr lang="en-US" sz="2800" dirty="0">
              <a:latin typeface="Rockwell"/>
              <a:cs typeface="Rockwell"/>
            </a:endParaRPr>
          </a:p>
        </p:txBody>
      </p:sp>
    </p:spTree>
    <p:extLst>
      <p:ext uri="{BB962C8B-B14F-4D97-AF65-F5344CB8AC3E}">
        <p14:creationId xmlns:p14="http://schemas.microsoft.com/office/powerpoint/2010/main" val="2831227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ontent Placeholder 8" descr="jnc13177.pdf"/>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8981" t="10606" r="8844" b="66870"/>
          <a:stretch/>
        </p:blipFill>
        <p:spPr>
          <a:xfrm>
            <a:off x="-37486" y="1207632"/>
            <a:ext cx="8661375" cy="3211968"/>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29</a:t>
            </a:fld>
            <a:endParaRPr lang="en-US"/>
          </a:p>
        </p:txBody>
      </p:sp>
    </p:spTree>
    <p:extLst>
      <p:ext uri="{BB962C8B-B14F-4D97-AF65-F5344CB8AC3E}">
        <p14:creationId xmlns:p14="http://schemas.microsoft.com/office/powerpoint/2010/main" val="3490413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52400" y="533400"/>
            <a:ext cx="7239000" cy="838200"/>
          </a:xfrm>
        </p:spPr>
        <p:txBody>
          <a:bodyPr>
            <a:normAutofit/>
          </a:bodyPr>
          <a:lstStyle/>
          <a:p>
            <a:r>
              <a:rPr lang="en-US" sz="4000" b="0" dirty="0" smtClean="0">
                <a:latin typeface="Rockwell"/>
                <a:cs typeface="Rockwell"/>
              </a:rPr>
              <a:t>Getting Started </a:t>
            </a:r>
            <a:endParaRPr lang="en-US" sz="4000" b="0" dirty="0">
              <a:latin typeface="Rockwell"/>
              <a:cs typeface="Rockwell"/>
            </a:endParaRPr>
          </a:p>
        </p:txBody>
      </p:sp>
      <p:pic>
        <p:nvPicPr>
          <p:cNvPr id="2" name="Picture 1" descr="maxresdefau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4414837"/>
            <a:ext cx="4343400" cy="2443163"/>
          </a:xfrm>
          <a:prstGeom prst="rect">
            <a:avLst/>
          </a:prstGeom>
          <a:ln>
            <a:noFill/>
          </a:ln>
          <a:effectLst>
            <a:softEdge rad="112500"/>
          </a:effectLst>
        </p:spPr>
      </p:pic>
      <p:sp>
        <p:nvSpPr>
          <p:cNvPr id="4" name="Content Placeholder 3"/>
          <p:cNvSpPr>
            <a:spLocks noGrp="1"/>
          </p:cNvSpPr>
          <p:nvPr>
            <p:ph sz="quarter" idx="15"/>
          </p:nvPr>
        </p:nvSpPr>
        <p:spPr>
          <a:xfrm>
            <a:off x="152400" y="1752600"/>
            <a:ext cx="8382000" cy="2667000"/>
          </a:xfrm>
        </p:spPr>
        <p:txBody>
          <a:bodyPr>
            <a:normAutofit fontScale="92500" lnSpcReduction="20000"/>
          </a:bodyPr>
          <a:lstStyle/>
          <a:p>
            <a:pPr marL="457200" indent="-457200">
              <a:buFont typeface="Arial"/>
              <a:buChar char="•"/>
            </a:pPr>
            <a:r>
              <a:rPr lang="en-US" sz="3200" dirty="0" err="1" smtClean="0">
                <a:latin typeface="Rockwell"/>
                <a:cs typeface="Rockwell"/>
              </a:rPr>
              <a:t>NAc</a:t>
            </a:r>
            <a:r>
              <a:rPr lang="en-US" sz="3200" dirty="0">
                <a:latin typeface="Rockwell"/>
                <a:cs typeface="Rockwell"/>
              </a:rPr>
              <a:t> </a:t>
            </a:r>
            <a:r>
              <a:rPr lang="en-US" sz="3200" dirty="0" smtClean="0">
                <a:latin typeface="Rockwell"/>
                <a:cs typeface="Rockwell"/>
                <a:sym typeface="Wingdings"/>
              </a:rPr>
              <a:t> Gating the Zelda-Circuit </a:t>
            </a:r>
          </a:p>
          <a:p>
            <a:pPr marL="1200150" lvl="1" indent="-457200">
              <a:buFont typeface="Arial"/>
              <a:buChar char="•"/>
            </a:pPr>
            <a:r>
              <a:rPr lang="en-US" sz="3200" dirty="0" smtClean="0">
                <a:latin typeface="Rockwell"/>
                <a:cs typeface="Rockwell"/>
                <a:sym typeface="Wingdings"/>
              </a:rPr>
              <a:t>Approach/avoidance</a:t>
            </a:r>
          </a:p>
          <a:p>
            <a:pPr marL="1200150" lvl="1" indent="-457200">
              <a:buFont typeface="Arial"/>
              <a:buChar char="•"/>
            </a:pPr>
            <a:r>
              <a:rPr lang="en-US" sz="3200" dirty="0" smtClean="0">
                <a:latin typeface="Rockwell"/>
                <a:cs typeface="Rockwell"/>
                <a:sym typeface="Wingdings"/>
              </a:rPr>
              <a:t>Complex, ambiguous, and novel </a:t>
            </a:r>
            <a:r>
              <a:rPr lang="en-US" sz="3200" dirty="0">
                <a:latin typeface="Rockwell"/>
                <a:cs typeface="Rockwell"/>
                <a:sym typeface="Wingdings"/>
              </a:rPr>
              <a:t>e</a:t>
            </a:r>
            <a:r>
              <a:rPr lang="en-US" sz="3200" dirty="0" smtClean="0">
                <a:latin typeface="Rockwell"/>
                <a:cs typeface="Rockwell"/>
                <a:sym typeface="Wingdings"/>
              </a:rPr>
              <a:t>nvironments</a:t>
            </a:r>
          </a:p>
          <a:p>
            <a:pPr marL="1200150" lvl="1" indent="-457200">
              <a:buFont typeface="Arial"/>
              <a:buChar char="•"/>
            </a:pPr>
            <a:r>
              <a:rPr lang="en-US" sz="3200" dirty="0" smtClean="0">
                <a:latin typeface="Rockwell"/>
                <a:cs typeface="Rockwell"/>
                <a:sym typeface="Wingdings"/>
              </a:rPr>
              <a:t>Motivation &amp; discernment </a:t>
            </a:r>
          </a:p>
          <a:p>
            <a:pPr marL="457200" indent="-457200">
              <a:buFont typeface="Arial"/>
              <a:buChar char="•"/>
            </a:pPr>
            <a:r>
              <a:rPr lang="en-US" sz="3200" dirty="0" smtClean="0">
                <a:latin typeface="Rockwell"/>
                <a:cs typeface="Rockwell"/>
                <a:sym typeface="Wingdings"/>
              </a:rPr>
              <a:t>Addiction, depression, &amp; social </a:t>
            </a:r>
            <a:r>
              <a:rPr lang="en-US" sz="3200" dirty="0">
                <a:latin typeface="Rockwell"/>
                <a:cs typeface="Rockwell"/>
                <a:sym typeface="Wingdings"/>
              </a:rPr>
              <a:t>d</a:t>
            </a:r>
            <a:r>
              <a:rPr lang="en-US" sz="3200" dirty="0" smtClean="0">
                <a:latin typeface="Rockwell"/>
                <a:cs typeface="Rockwell"/>
                <a:sym typeface="Wingdings"/>
              </a:rPr>
              <a:t>efeat</a:t>
            </a:r>
          </a:p>
          <a:p>
            <a:endParaRPr lang="en-US" sz="3200" dirty="0">
              <a:latin typeface="Rockwell"/>
              <a:cs typeface="Rockwell"/>
            </a:endParaRPr>
          </a:p>
        </p:txBody>
      </p:sp>
      <p:pic>
        <p:nvPicPr>
          <p:cNvPr id="5" name="Picture 4" descr="25cab77b2994acc8d894d83f521948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2819400" cy="1997075"/>
          </a:xfrm>
          <a:prstGeom prst="ellipse">
            <a:avLst/>
          </a:prstGeom>
          <a:ln w="76200" cap="rnd" cmpd="sng">
            <a:solidFill>
              <a:srgbClr val="B87E3F"/>
            </a:solidFill>
            <a:prstDash val="solid"/>
          </a:ln>
          <a:effectLst/>
          <a:scene3d>
            <a:camera prst="perspectiveFront" fov="5400000"/>
            <a:lightRig rig="threePt" dir="t">
              <a:rot lat="0" lon="0" rev="19200000"/>
            </a:lightRig>
          </a:scene3d>
          <a:sp3d extrusionH="25400">
            <a:extrusionClr>
              <a:srgbClr val="000000"/>
            </a:extrusionClr>
          </a:sp3d>
        </p:spPr>
      </p:pic>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7"/>
          </p:nvPr>
        </p:nvSpPr>
        <p:spPr/>
        <p:txBody>
          <a:bodyPr/>
          <a:lstStyle/>
          <a:p>
            <a:pPr algn="r"/>
            <a:fld id="{256D3EEF-DE4E-429D-8EC4-DDC531AFF587}" type="slidenum">
              <a:rPr lang="en-US" sz="1000" smtClean="0"/>
              <a:pPr algn="r"/>
              <a:t>3</a:t>
            </a:fld>
            <a:endParaRPr lang="en-US"/>
          </a:p>
        </p:txBody>
      </p:sp>
    </p:spTree>
    <p:extLst>
      <p:ext uri="{BB962C8B-B14F-4D97-AF65-F5344CB8AC3E}">
        <p14:creationId xmlns:p14="http://schemas.microsoft.com/office/powerpoint/2010/main" val="3950334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sz="2000" dirty="0" smtClean="0">
                <a:latin typeface="Rockwell"/>
                <a:cs typeface="Rockwell"/>
              </a:rPr>
              <a:t>Acetylcholine Influence on Stimulated DA Release </a:t>
            </a:r>
            <a:endParaRPr lang="en-US" sz="20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err="1" smtClean="0">
                <a:latin typeface="Rockwell"/>
                <a:cs typeface="Rockwell"/>
              </a:rPr>
              <a:t>ACh</a:t>
            </a:r>
            <a:r>
              <a:rPr lang="en-US" sz="3600" dirty="0" smtClean="0">
                <a:latin typeface="Rockwell"/>
                <a:cs typeface="Rockwell"/>
              </a:rPr>
              <a:t> 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30</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2677656"/>
          </a:xfrm>
          <a:prstGeom prst="rect">
            <a:avLst/>
          </a:prstGeom>
          <a:noFill/>
        </p:spPr>
        <p:txBody>
          <a:bodyPr wrap="square" rtlCol="0">
            <a:spAutoFit/>
          </a:bodyPr>
          <a:lstStyle/>
          <a:p>
            <a:pPr marL="457200" indent="-457200">
              <a:buFont typeface="Arial"/>
              <a:buChar char="•"/>
            </a:pPr>
            <a:r>
              <a:rPr lang="en-US" sz="2800" dirty="0" err="1" smtClean="0">
                <a:latin typeface="Rockwell"/>
                <a:cs typeface="Rockwell"/>
              </a:rPr>
              <a:t>ACh</a:t>
            </a:r>
            <a:r>
              <a:rPr lang="en-US" sz="2800" dirty="0" smtClean="0">
                <a:latin typeface="Rockwell"/>
                <a:cs typeface="Rockwell"/>
              </a:rPr>
              <a:t> prominent </a:t>
            </a:r>
            <a:r>
              <a:rPr lang="en-US" sz="2800" dirty="0">
                <a:latin typeface="Rockwell"/>
                <a:cs typeface="Rockwell"/>
              </a:rPr>
              <a:t>r</a:t>
            </a:r>
            <a:r>
              <a:rPr lang="en-US" sz="2800" dirty="0" smtClean="0">
                <a:latin typeface="Rockwell"/>
                <a:cs typeface="Rockwell"/>
              </a:rPr>
              <a:t>egulator of DA via </a:t>
            </a:r>
            <a:r>
              <a:rPr lang="en-US" sz="2800" dirty="0" err="1" smtClean="0">
                <a:latin typeface="Rockwell"/>
                <a:cs typeface="Rockwell"/>
              </a:rPr>
              <a:t>nAChR</a:t>
            </a:r>
            <a:r>
              <a:rPr lang="en-US" sz="2800" dirty="0" smtClean="0">
                <a:latin typeface="Rockwell"/>
                <a:cs typeface="Rockwell"/>
              </a:rPr>
              <a:t> (</a:t>
            </a:r>
            <a:r>
              <a:rPr lang="en-US" sz="2800" dirty="0" smtClean="0">
                <a:latin typeface="Lucida Grande"/>
                <a:ea typeface="Lucida Grande"/>
                <a:cs typeface="Lucida Grande"/>
              </a:rPr>
              <a:t>β2 </a:t>
            </a:r>
            <a:r>
              <a:rPr lang="en-US" sz="2800" dirty="0" smtClean="0">
                <a:latin typeface="Rockwell"/>
                <a:ea typeface="Lucida Grande"/>
                <a:cs typeface="Rockwell"/>
              </a:rPr>
              <a:t>subunit</a:t>
            </a:r>
            <a:r>
              <a:rPr lang="en-US" sz="2800" dirty="0" smtClean="0">
                <a:latin typeface="Rockwell"/>
                <a:cs typeface="Rockwell"/>
              </a:rPr>
              <a:t>) on DA terminal</a:t>
            </a:r>
          </a:p>
          <a:p>
            <a:pPr marL="457200" indent="-457200">
              <a:buFont typeface="Arial"/>
              <a:buChar char="•"/>
            </a:pPr>
            <a:r>
              <a:rPr lang="en-US" sz="2800" dirty="0" smtClean="0">
                <a:latin typeface="Rockwell"/>
                <a:cs typeface="Rockwell"/>
              </a:rPr>
              <a:t>DH</a:t>
            </a:r>
            <a:r>
              <a:rPr lang="en-US" sz="2800" dirty="0" smtClean="0">
                <a:latin typeface="Lucida Grande"/>
                <a:ea typeface="Lucida Grande"/>
                <a:cs typeface="Lucida Grande"/>
              </a:rPr>
              <a:t>β</a:t>
            </a:r>
            <a:r>
              <a:rPr lang="en-US" sz="2800" dirty="0" smtClean="0">
                <a:latin typeface="Rockwell"/>
                <a:cs typeface="Rockwell"/>
              </a:rPr>
              <a:t>E (competitive </a:t>
            </a:r>
            <a:r>
              <a:rPr lang="en-US" sz="2800" dirty="0">
                <a:latin typeface="Rockwell"/>
                <a:cs typeface="Rockwell"/>
              </a:rPr>
              <a:t>a</a:t>
            </a:r>
            <a:r>
              <a:rPr lang="en-US" sz="2800" dirty="0" smtClean="0">
                <a:latin typeface="Rockwell"/>
                <a:cs typeface="Rockwell"/>
              </a:rPr>
              <a:t>ntagonist [</a:t>
            </a:r>
            <a:r>
              <a:rPr lang="en-US" sz="2800" dirty="0" smtClean="0">
                <a:latin typeface="Rockwell"/>
                <a:ea typeface="Lucida Grande"/>
                <a:cs typeface="Rockwell"/>
              </a:rPr>
              <a:t>α4β2]) </a:t>
            </a:r>
            <a:r>
              <a:rPr lang="en-US" sz="2800" dirty="0" err="1" smtClean="0">
                <a:latin typeface="Rockwell"/>
                <a:ea typeface="Lucida Grande"/>
                <a:cs typeface="Rockwell"/>
              </a:rPr>
              <a:t>nAChR</a:t>
            </a:r>
            <a:r>
              <a:rPr lang="en-US" sz="2800" dirty="0" smtClean="0">
                <a:latin typeface="Rockwell"/>
                <a:cs typeface="Rockwell"/>
              </a:rPr>
              <a:t> (100nM)</a:t>
            </a:r>
          </a:p>
          <a:p>
            <a:pPr marL="457200" indent="-457200">
              <a:buFont typeface="Arial"/>
              <a:buChar char="•"/>
            </a:pPr>
            <a:r>
              <a:rPr lang="en-US" sz="2800" dirty="0" smtClean="0">
                <a:latin typeface="Rockwell"/>
                <a:cs typeface="Rockwell"/>
              </a:rPr>
              <a:t>Does </a:t>
            </a:r>
            <a:r>
              <a:rPr lang="en-US" sz="2800" dirty="0" err="1" smtClean="0">
                <a:latin typeface="Rockwell"/>
                <a:cs typeface="Rockwell"/>
              </a:rPr>
              <a:t>ACh</a:t>
            </a:r>
            <a:r>
              <a:rPr lang="en-US" sz="2800" dirty="0" smtClean="0">
                <a:latin typeface="Rockwell"/>
                <a:cs typeface="Rockwell"/>
              </a:rPr>
              <a:t> modulate sensitivity ES or OS?</a:t>
            </a:r>
          </a:p>
          <a:p>
            <a:endParaRPr lang="en-US" sz="2800" dirty="0">
              <a:latin typeface="Rockwell"/>
              <a:cs typeface="Rockwell"/>
            </a:endParaRPr>
          </a:p>
        </p:txBody>
      </p:sp>
    </p:spTree>
    <p:extLst>
      <p:ext uri="{BB962C8B-B14F-4D97-AF65-F5344CB8AC3E}">
        <p14:creationId xmlns:p14="http://schemas.microsoft.com/office/powerpoint/2010/main" val="5453410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52400" y="10583"/>
            <a:ext cx="8458200" cy="4401205"/>
          </a:xfrm>
          <a:prstGeom prst="rect">
            <a:avLst/>
          </a:prstGeom>
          <a:noFill/>
        </p:spPr>
        <p:txBody>
          <a:bodyPr wrap="square" rtlCol="0">
            <a:spAutoFit/>
          </a:bodyPr>
          <a:lstStyle/>
          <a:p>
            <a:pPr algn="ctr"/>
            <a:r>
              <a:rPr lang="en-US" sz="2800" dirty="0" smtClean="0">
                <a:solidFill>
                  <a:srgbClr val="0000FF"/>
                </a:solidFill>
                <a:latin typeface="Rockwell"/>
                <a:cs typeface="Rockwell"/>
              </a:rPr>
              <a:t>Cholinergic Modulation of DA Release</a:t>
            </a:r>
          </a:p>
          <a:p>
            <a:pPr marL="457200" indent="-457200">
              <a:buFont typeface="Arial"/>
              <a:buChar char="•"/>
            </a:pPr>
            <a:r>
              <a:rPr lang="en-US" sz="2800" dirty="0" err="1" smtClean="0">
                <a:latin typeface="Rockwell"/>
                <a:cs typeface="Rockwell"/>
              </a:rPr>
              <a:t>Dihydro</a:t>
            </a:r>
            <a:r>
              <a:rPr lang="en-US" sz="2800" dirty="0" smtClean="0">
                <a:latin typeface="Rockwell"/>
                <a:cs typeface="Rockwell"/>
              </a:rPr>
              <a:t>-</a:t>
            </a:r>
            <a:r>
              <a:rPr lang="en-US" sz="2800" dirty="0" smtClean="0">
                <a:latin typeface="Lucida Grande"/>
                <a:ea typeface="Lucida Grande"/>
                <a:cs typeface="Lucida Grande"/>
              </a:rPr>
              <a:t>β</a:t>
            </a:r>
            <a:r>
              <a:rPr lang="en-US" sz="2800" dirty="0" smtClean="0">
                <a:latin typeface="Rockwell"/>
                <a:cs typeface="Rockwell"/>
              </a:rPr>
              <a:t>-</a:t>
            </a:r>
            <a:r>
              <a:rPr lang="en-US" sz="2800" dirty="0" err="1" smtClean="0">
                <a:latin typeface="Rockwell"/>
                <a:cs typeface="Rockwell"/>
              </a:rPr>
              <a:t>erythroidine</a:t>
            </a:r>
            <a:r>
              <a:rPr lang="en-US" sz="2800" dirty="0" smtClean="0">
                <a:latin typeface="Rockwell"/>
                <a:cs typeface="Rockwell"/>
              </a:rPr>
              <a:t> </a:t>
            </a:r>
            <a:r>
              <a:rPr lang="en-US" sz="2800" dirty="0" err="1" smtClean="0">
                <a:latin typeface="Rockwell"/>
                <a:cs typeface="Rockwell"/>
              </a:rPr>
              <a:t>hydrobromide</a:t>
            </a:r>
            <a:r>
              <a:rPr lang="en-US" sz="2800" dirty="0" smtClean="0">
                <a:latin typeface="Rockwell"/>
                <a:cs typeface="Rockwell"/>
              </a:rPr>
              <a:t> (DH</a:t>
            </a:r>
            <a:r>
              <a:rPr lang="en-US" sz="2800" dirty="0" smtClean="0">
                <a:latin typeface="Lucida Grande"/>
                <a:ea typeface="Lucida Grande"/>
                <a:cs typeface="Lucida Grande"/>
              </a:rPr>
              <a:t>β</a:t>
            </a:r>
            <a:r>
              <a:rPr lang="en-US" sz="2800" dirty="0" smtClean="0">
                <a:latin typeface="Rockwell"/>
                <a:cs typeface="Rockwell"/>
              </a:rPr>
              <a:t>E)</a:t>
            </a:r>
          </a:p>
          <a:p>
            <a:pPr marL="457200" indent="-457200">
              <a:buFont typeface="Arial"/>
              <a:buChar char="•"/>
            </a:pPr>
            <a:r>
              <a:rPr lang="en-US" sz="2800" dirty="0" smtClean="0">
                <a:solidFill>
                  <a:srgbClr val="000000"/>
                </a:solidFill>
                <a:latin typeface="Rockwell"/>
                <a:ea typeface="Wingdings"/>
                <a:cs typeface="Rockwell"/>
                <a:sym typeface="Wingdings"/>
              </a:rPr>
              <a:t>DH</a:t>
            </a:r>
            <a:r>
              <a:rPr lang="en-US" sz="2800" dirty="0" smtClean="0">
                <a:solidFill>
                  <a:srgbClr val="000000"/>
                </a:solidFill>
                <a:latin typeface="Lucida Grande"/>
                <a:ea typeface="Lucida Grande"/>
                <a:cs typeface="Lucida Grande"/>
                <a:sym typeface="Wingdings"/>
              </a:rPr>
              <a:t>β</a:t>
            </a:r>
            <a:r>
              <a:rPr lang="en-US" sz="2800" dirty="0" smtClean="0">
                <a:latin typeface="Rockwell"/>
                <a:ea typeface="Wingdings"/>
                <a:cs typeface="Rockwell"/>
                <a:sym typeface="Wingdings"/>
              </a:rPr>
              <a:t>E</a:t>
            </a:r>
            <a:r>
              <a:rPr lang="en-US" sz="2800" dirty="0" smtClean="0">
                <a:solidFill>
                  <a:srgbClr val="FF0000"/>
                </a:solidFill>
                <a:latin typeface="Rockwell"/>
                <a:ea typeface="Wingdings"/>
                <a:cs typeface="Rockwell"/>
                <a:sym typeface="Wingdings"/>
              </a:rPr>
              <a:t> X </a:t>
            </a:r>
            <a:r>
              <a:rPr lang="en-US" sz="2800" dirty="0" smtClean="0">
                <a:solidFill>
                  <a:srgbClr val="000000"/>
                </a:solidFill>
                <a:latin typeface="Rockwell"/>
                <a:ea typeface="Wingdings"/>
                <a:cs typeface="Rockwell"/>
                <a:sym typeface="Wingdings"/>
              </a:rPr>
              <a:t>single-pulse elec. </a:t>
            </a:r>
            <a:r>
              <a:rPr lang="en-US" sz="2800" dirty="0" err="1" smtClean="0">
                <a:solidFill>
                  <a:srgbClr val="000000"/>
                </a:solidFill>
                <a:latin typeface="Rockwell"/>
                <a:ea typeface="Wingdings"/>
                <a:cs typeface="Rockwell"/>
                <a:sym typeface="Wingdings"/>
              </a:rPr>
              <a:t>stim</a:t>
            </a:r>
            <a:r>
              <a:rPr lang="en-US" sz="2800" dirty="0" smtClean="0">
                <a:solidFill>
                  <a:srgbClr val="000000"/>
                </a:solidFill>
                <a:latin typeface="Rockwell"/>
                <a:ea typeface="Wingdings"/>
                <a:cs typeface="Rockwell"/>
                <a:sym typeface="Wingdings"/>
              </a:rPr>
              <a:t>. DA release</a:t>
            </a:r>
          </a:p>
          <a:p>
            <a:pPr marL="457200" indent="-457200">
              <a:buFont typeface="Arial"/>
              <a:buChar char="•"/>
            </a:pPr>
            <a:r>
              <a:rPr lang="en-US" sz="2800" dirty="0" smtClean="0">
                <a:solidFill>
                  <a:srgbClr val="000000"/>
                </a:solidFill>
                <a:latin typeface="Rockwell"/>
                <a:ea typeface="Wingdings"/>
                <a:cs typeface="Rockwell"/>
                <a:sym typeface="Wingdings"/>
              </a:rPr>
              <a:t>No effect for OS </a:t>
            </a:r>
          </a:p>
          <a:p>
            <a:pPr marL="457200" indent="-457200">
              <a:buFont typeface="Arial"/>
              <a:buChar char="•"/>
            </a:pPr>
            <a:r>
              <a:rPr lang="en-US" sz="2800" dirty="0" smtClean="0">
                <a:solidFill>
                  <a:srgbClr val="000000"/>
                </a:solidFill>
                <a:latin typeface="Rockwell"/>
                <a:ea typeface="Wingdings"/>
                <a:cs typeface="Rockwell"/>
                <a:sym typeface="Wingdings"/>
              </a:rPr>
              <a:t>DH</a:t>
            </a:r>
            <a:r>
              <a:rPr lang="en-US" sz="2800" dirty="0" smtClean="0">
                <a:solidFill>
                  <a:srgbClr val="000000"/>
                </a:solidFill>
                <a:latin typeface="Lucida Grande"/>
                <a:ea typeface="Lucida Grande"/>
                <a:cs typeface="Lucida Grande"/>
                <a:sym typeface="Wingdings"/>
              </a:rPr>
              <a:t>β</a:t>
            </a:r>
            <a:r>
              <a:rPr lang="en-US" sz="2800" dirty="0" smtClean="0">
                <a:latin typeface="Rockwell"/>
                <a:ea typeface="Wingdings"/>
                <a:cs typeface="Rockwell"/>
                <a:sym typeface="Wingdings"/>
              </a:rPr>
              <a:t>E no effect of </a:t>
            </a:r>
            <a:r>
              <a:rPr lang="en-US" sz="2800" dirty="0" err="1" smtClean="0">
                <a:latin typeface="Rockwell"/>
                <a:ea typeface="Wingdings"/>
                <a:cs typeface="Rockwell"/>
                <a:sym typeface="Wingdings"/>
              </a:rPr>
              <a:t>VTANAc</a:t>
            </a:r>
            <a:r>
              <a:rPr lang="en-US" sz="2800" dirty="0" smtClean="0">
                <a:latin typeface="Rockwell"/>
                <a:ea typeface="Wingdings"/>
                <a:cs typeface="Rockwell"/>
                <a:sym typeface="Wingdings"/>
              </a:rPr>
              <a:t> DA projections (</a:t>
            </a:r>
            <a:r>
              <a:rPr lang="en-US" sz="2800" dirty="0" err="1" smtClean="0">
                <a:latin typeface="Rockwell"/>
                <a:ea typeface="Wingdings"/>
                <a:cs typeface="Rockwell"/>
                <a:sym typeface="Wingdings"/>
              </a:rPr>
              <a:t>TH:Cre</a:t>
            </a:r>
            <a:r>
              <a:rPr lang="en-US" sz="2800" dirty="0" smtClean="0">
                <a:latin typeface="Rockwell"/>
                <a:ea typeface="Wingdings"/>
                <a:cs typeface="Rockwell"/>
                <a:sym typeface="Wingdings"/>
              </a:rPr>
              <a:t>)</a:t>
            </a:r>
          </a:p>
          <a:p>
            <a:pPr marL="457200" indent="-457200">
              <a:buFont typeface="Arial"/>
              <a:buChar char="•"/>
            </a:pPr>
            <a:r>
              <a:rPr lang="en-US" sz="2800" dirty="0" smtClean="0">
                <a:solidFill>
                  <a:srgbClr val="000000"/>
                </a:solidFill>
                <a:latin typeface="Rockwell"/>
                <a:ea typeface="Wingdings"/>
                <a:cs typeface="Rockwell"/>
                <a:sym typeface="Wingdings"/>
              </a:rPr>
              <a:t>DH</a:t>
            </a:r>
            <a:r>
              <a:rPr lang="en-US" sz="2800" dirty="0" smtClean="0">
                <a:solidFill>
                  <a:srgbClr val="000000"/>
                </a:solidFill>
                <a:latin typeface="Lucida Grande"/>
                <a:ea typeface="Lucida Grande"/>
                <a:cs typeface="Lucida Grande"/>
                <a:sym typeface="Wingdings"/>
              </a:rPr>
              <a:t>β</a:t>
            </a:r>
            <a:r>
              <a:rPr lang="en-US" sz="2800" dirty="0" smtClean="0">
                <a:latin typeface="Rockwell"/>
                <a:ea typeface="Wingdings"/>
                <a:cs typeface="Rockwell"/>
                <a:sym typeface="Wingdings"/>
              </a:rPr>
              <a:t>E had no effect on ES or OS DA release @ 20 pulse</a:t>
            </a:r>
            <a:r>
              <a:rPr lang="en-US" sz="2800" dirty="0" smtClean="0">
                <a:solidFill>
                  <a:srgbClr val="FF0000"/>
                </a:solidFill>
                <a:latin typeface="Wingdings"/>
                <a:ea typeface="Wingdings"/>
                <a:cs typeface="Wingdings"/>
                <a:sym typeface="Wingdings"/>
              </a:rPr>
              <a:t>  </a:t>
            </a:r>
            <a:endParaRPr lang="en-US" sz="2800" dirty="0" smtClean="0">
              <a:solidFill>
                <a:srgbClr val="FF0000"/>
              </a:solidFill>
              <a:latin typeface="Rockwell"/>
              <a:cs typeface="Rockwell"/>
            </a:endParaRPr>
          </a:p>
          <a:p>
            <a:pPr marL="914400" lvl="1" indent="-457200">
              <a:buFont typeface="Arial"/>
              <a:buChar char="•"/>
            </a:pPr>
            <a:endParaRPr lang="en-US" sz="2800" dirty="0" smtClean="0">
              <a:latin typeface="Rockwell"/>
              <a:cs typeface="Rockwell"/>
            </a:endParaRPr>
          </a:p>
          <a:p>
            <a:endParaRPr lang="en-US" sz="2800" dirty="0">
              <a:latin typeface="Rockwell"/>
              <a:cs typeface="Rockwell"/>
            </a:endParaRPr>
          </a:p>
        </p:txBody>
      </p:sp>
      <p:pic>
        <p:nvPicPr>
          <p:cNvPr id="9" name="Picture 8" descr="jnc13177.pdf"/>
          <p:cNvPicPr>
            <a:picLocks noChangeAspect="1"/>
          </p:cNvPicPr>
          <p:nvPr/>
        </p:nvPicPr>
        <p:blipFill rotWithShape="1">
          <a:blip r:embed="rId3">
            <a:extLst>
              <a:ext uri="{28A0092B-C50C-407E-A947-70E740481C1C}">
                <a14:useLocalDpi xmlns:a14="http://schemas.microsoft.com/office/drawing/2010/main" val="0"/>
              </a:ext>
            </a:extLst>
          </a:blip>
          <a:srcRect l="7883" t="10932" r="9941" b="73736"/>
          <a:stretch/>
        </p:blipFill>
        <p:spPr>
          <a:xfrm>
            <a:off x="21167" y="4114800"/>
            <a:ext cx="8556555" cy="2159859"/>
          </a:xfrm>
          <a:prstGeom prst="rect">
            <a:avLst/>
          </a:prstGeo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31</a:t>
            </a:fld>
            <a:endParaRPr lang="en-US"/>
          </a:p>
        </p:txBody>
      </p:sp>
    </p:spTree>
    <p:extLst>
      <p:ext uri="{BB962C8B-B14F-4D97-AF65-F5344CB8AC3E}">
        <p14:creationId xmlns:p14="http://schemas.microsoft.com/office/powerpoint/2010/main" val="314563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32</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04800" y="2590801"/>
            <a:ext cx="8208696" cy="3539431"/>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OS Better </a:t>
            </a:r>
            <a:r>
              <a:rPr lang="en-US" sz="2800" dirty="0">
                <a:latin typeface="Rockwell"/>
                <a:cs typeface="Rockwell"/>
              </a:rPr>
              <a:t>T</a:t>
            </a:r>
            <a:r>
              <a:rPr lang="en-US" sz="2800" dirty="0" smtClean="0">
                <a:latin typeface="Rockwell"/>
                <a:cs typeface="Rockwell"/>
              </a:rPr>
              <a:t>han ES  (Large Pulse Trains)</a:t>
            </a:r>
          </a:p>
          <a:p>
            <a:pPr marL="457200" indent="-457200">
              <a:buFont typeface="Arial"/>
              <a:buChar char="•"/>
            </a:pPr>
            <a:r>
              <a:rPr lang="en-US" sz="2800" dirty="0" smtClean="0">
                <a:latin typeface="Rockwell"/>
                <a:cs typeface="Rockwell"/>
              </a:rPr>
              <a:t>OS = less neg. modulated DA signal (local </a:t>
            </a:r>
            <a:r>
              <a:rPr lang="en-US" sz="2800" dirty="0" err="1" smtClean="0">
                <a:latin typeface="Rockwell"/>
                <a:cs typeface="Rockwell"/>
              </a:rPr>
              <a:t>ACh</a:t>
            </a:r>
            <a:r>
              <a:rPr lang="en-US" sz="2800" dirty="0" smtClean="0">
                <a:latin typeface="Rockwell"/>
                <a:cs typeface="Rockwell"/>
              </a:rPr>
              <a:t> + GABA)</a:t>
            </a:r>
          </a:p>
          <a:p>
            <a:pPr marL="457200" indent="-457200">
              <a:buFont typeface="Arial"/>
              <a:buChar char="•"/>
            </a:pPr>
            <a:r>
              <a:rPr lang="en-US" sz="2800" dirty="0" smtClean="0">
                <a:latin typeface="Rockwell"/>
                <a:cs typeface="Rockwell"/>
              </a:rPr>
              <a:t>DA Release Dependent on VMAT + voltage gated Na+ Channels</a:t>
            </a:r>
          </a:p>
          <a:p>
            <a:pPr marL="457200" indent="-457200">
              <a:buFont typeface="Arial"/>
              <a:buChar char="•"/>
            </a:pPr>
            <a:r>
              <a:rPr lang="en-US" sz="2800" dirty="0" err="1" smtClean="0">
                <a:latin typeface="Rockwell"/>
                <a:cs typeface="Rockwell"/>
              </a:rPr>
              <a:t>Ca</a:t>
            </a:r>
            <a:r>
              <a:rPr lang="en-US" sz="2800" dirty="0" smtClean="0">
                <a:latin typeface="Rockwell"/>
                <a:cs typeface="Rockwell"/>
              </a:rPr>
              <a:t>++ entry via ChR2 not sufficient for independent release </a:t>
            </a:r>
          </a:p>
          <a:p>
            <a:pPr marL="457200" indent="-457200">
              <a:buFont typeface="Arial"/>
              <a:buChar char="•"/>
            </a:pPr>
            <a:endParaRPr lang="en-US" sz="2800" dirty="0">
              <a:latin typeface="Rockwell"/>
              <a:cs typeface="Rockwell"/>
            </a:endParaRPr>
          </a:p>
        </p:txBody>
      </p:sp>
      <p:pic>
        <p:nvPicPr>
          <p:cNvPr id="7" name="Picture 6" descr="8ig-data-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28600"/>
            <a:ext cx="4114800" cy="2132020"/>
          </a:xfrm>
          <a:prstGeom prst="rect">
            <a:avLst/>
          </a:prstGeom>
          <a:ln w="127000" cap="sq">
            <a:solidFill>
              <a:srgbClr val="B87E3F"/>
            </a:solidFill>
            <a:miter lim="800000"/>
          </a:ln>
          <a:effectLst/>
        </p:spPr>
      </p:pic>
    </p:spTree>
    <p:extLst>
      <p:ext uri="{BB962C8B-B14F-4D97-AF65-F5344CB8AC3E}">
        <p14:creationId xmlns:p14="http://schemas.microsoft.com/office/powerpoint/2010/main" val="611749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ucleus Accumbens Medium Spiny Neuron Subtypes.pdf"/>
          <p:cNvPicPr>
            <a:picLocks noChangeAspect="1"/>
          </p:cNvPicPr>
          <p:nvPr/>
        </p:nvPicPr>
        <p:blipFill rotWithShape="1">
          <a:blip r:embed="rId3">
            <a:extLst>
              <a:ext uri="{28A0092B-C50C-407E-A947-70E740481C1C}">
                <a14:useLocalDpi xmlns:a14="http://schemas.microsoft.com/office/drawing/2010/main" val="0"/>
              </a:ext>
            </a:extLst>
          </a:blip>
          <a:srcRect l="7944" t="3491" r="831" b="71917"/>
          <a:stretch/>
        </p:blipFill>
        <p:spPr>
          <a:xfrm>
            <a:off x="1" y="0"/>
            <a:ext cx="5913213" cy="2133600"/>
          </a:xfrm>
          <a:prstGeom prst="rect">
            <a:avLst/>
          </a:prstGeom>
        </p:spPr>
      </p:pic>
      <p:sp>
        <p:nvSpPr>
          <p:cNvPr id="3" name="Slide Number Placeholder 2"/>
          <p:cNvSpPr>
            <a:spLocks noGrp="1"/>
          </p:cNvSpPr>
          <p:nvPr>
            <p:ph type="sldNum" sz="quarter" idx="17"/>
          </p:nvPr>
        </p:nvSpPr>
        <p:spPr/>
        <p:txBody>
          <a:bodyPr/>
          <a:lstStyle/>
          <a:p>
            <a:pPr algn="r"/>
            <a:fld id="{256D3EEF-DE4E-429D-8EC4-DDC531AFF587}" type="slidenum">
              <a:rPr lang="en-US" sz="1000" smtClean="0"/>
              <a:pPr algn="r"/>
              <a:t>33</a:t>
            </a:fld>
            <a:endParaRPr lang="en-US"/>
          </a:p>
        </p:txBody>
      </p:sp>
      <p:sp>
        <p:nvSpPr>
          <p:cNvPr id="4" name="TextBox 3"/>
          <p:cNvSpPr txBox="1"/>
          <p:nvPr/>
        </p:nvSpPr>
        <p:spPr>
          <a:xfrm>
            <a:off x="0" y="2057400"/>
            <a:ext cx="8610600" cy="5693867"/>
          </a:xfrm>
          <a:prstGeom prst="rect">
            <a:avLst/>
          </a:prstGeom>
          <a:noFill/>
        </p:spPr>
        <p:txBody>
          <a:bodyPr wrap="square" rtlCol="0">
            <a:spAutoFit/>
          </a:bodyPr>
          <a:lstStyle/>
          <a:p>
            <a:pPr marL="457200" indent="-457200">
              <a:buFont typeface="Arial"/>
              <a:buChar char="•"/>
            </a:pPr>
            <a:r>
              <a:rPr lang="en-US" sz="2800" dirty="0" err="1" smtClean="0">
                <a:latin typeface="Rockwell"/>
                <a:cs typeface="Rockwell"/>
              </a:rPr>
              <a:t>NAc</a:t>
            </a:r>
            <a:r>
              <a:rPr lang="en-US" sz="2800" dirty="0" smtClean="0">
                <a:latin typeface="Rockwell"/>
                <a:cs typeface="Rockwell"/>
              </a:rPr>
              <a:t> DA-type MSN projections</a:t>
            </a:r>
          </a:p>
          <a:p>
            <a:pPr marL="914400" lvl="1" indent="-457200">
              <a:buFont typeface="Arial"/>
              <a:buChar char="•"/>
            </a:pPr>
            <a:r>
              <a:rPr lang="en-US" sz="2800" dirty="0" smtClean="0">
                <a:latin typeface="Rockwell"/>
                <a:cs typeface="Rockwell"/>
              </a:rPr>
              <a:t>D1-MSN</a:t>
            </a:r>
            <a:r>
              <a:rPr lang="en-US" sz="2800" dirty="0" smtClean="0">
                <a:latin typeface="Rockwell"/>
                <a:cs typeface="Rockwell"/>
                <a:sym typeface="Wingdings"/>
              </a:rPr>
              <a:t>vPallidum, </a:t>
            </a:r>
            <a:r>
              <a:rPr lang="en-US" sz="2800" dirty="0" err="1" smtClean="0">
                <a:latin typeface="Rockwell"/>
                <a:cs typeface="Rockwell"/>
                <a:sym typeface="Wingdings"/>
              </a:rPr>
              <a:t>globus</a:t>
            </a:r>
            <a:r>
              <a:rPr lang="en-US" sz="2800" dirty="0" smtClean="0">
                <a:latin typeface="Rockwell"/>
                <a:cs typeface="Rockwell"/>
                <a:sym typeface="Wingdings"/>
              </a:rPr>
              <a:t> </a:t>
            </a:r>
            <a:r>
              <a:rPr lang="en-US" sz="2800" dirty="0" err="1" smtClean="0">
                <a:latin typeface="Rockwell"/>
                <a:cs typeface="Rockwell"/>
                <a:sym typeface="Wingdings"/>
              </a:rPr>
              <a:t>pallidum</a:t>
            </a:r>
            <a:r>
              <a:rPr lang="en-US" sz="2800" dirty="0" smtClean="0">
                <a:latin typeface="Rockwell"/>
                <a:cs typeface="Rockwell"/>
                <a:sym typeface="Wingdings"/>
              </a:rPr>
              <a:t> internal, VTA, &amp; SN</a:t>
            </a:r>
          </a:p>
          <a:p>
            <a:pPr marL="1371600" lvl="2" indent="-457200">
              <a:buFont typeface="Arial"/>
              <a:buChar char="•"/>
            </a:pPr>
            <a:r>
              <a:rPr lang="en-US" sz="2800" dirty="0" smtClean="0">
                <a:latin typeface="Rockwell"/>
                <a:cs typeface="Rockwell"/>
                <a:sym typeface="Wingdings"/>
              </a:rPr>
              <a:t>Positive reward</a:t>
            </a:r>
          </a:p>
          <a:p>
            <a:pPr marL="914400" lvl="1" indent="-457200">
              <a:buFont typeface="Arial"/>
              <a:buChar char="•"/>
            </a:pPr>
            <a:r>
              <a:rPr lang="en-US" sz="2800" dirty="0" smtClean="0">
                <a:latin typeface="Rockwell"/>
                <a:cs typeface="Rockwell"/>
                <a:sym typeface="Wingdings"/>
              </a:rPr>
              <a:t>D2-MSNvPallidum</a:t>
            </a:r>
          </a:p>
          <a:p>
            <a:pPr marL="1371600" lvl="2" indent="-457200">
              <a:buFont typeface="Arial"/>
              <a:buChar char="•"/>
            </a:pPr>
            <a:r>
              <a:rPr lang="en-US" sz="2800" dirty="0" smtClean="0">
                <a:latin typeface="Rockwell"/>
                <a:cs typeface="Rockwell"/>
                <a:sym typeface="Wingdings"/>
              </a:rPr>
              <a:t>Aversion</a:t>
            </a:r>
          </a:p>
          <a:p>
            <a:pPr marL="914400" lvl="1" indent="-457200">
              <a:buFont typeface="Arial"/>
              <a:buChar char="•"/>
            </a:pPr>
            <a:r>
              <a:rPr lang="en-US" sz="2800" dirty="0" smtClean="0">
                <a:latin typeface="Rockwell"/>
                <a:cs typeface="Rockwell"/>
                <a:sym typeface="Wingdings"/>
              </a:rPr>
              <a:t>Inhibition = opposing outcomes</a:t>
            </a:r>
          </a:p>
          <a:p>
            <a:pPr marL="914400" lvl="1" indent="-457200">
              <a:buFont typeface="Arial"/>
              <a:buChar char="•"/>
            </a:pPr>
            <a:r>
              <a:rPr lang="en-US" sz="2800" dirty="0" smtClean="0">
                <a:latin typeface="Rockwell"/>
                <a:cs typeface="Rockwell"/>
                <a:sym typeface="Wingdings"/>
              </a:rPr>
              <a:t>Pathway imbalance psych &amp; neuro disease</a:t>
            </a:r>
            <a:endParaRPr lang="en-US" sz="2800" dirty="0" smtClean="0">
              <a:latin typeface="Rockwell"/>
              <a:cs typeface="Rockwell"/>
            </a:endParaRPr>
          </a:p>
          <a:p>
            <a:pPr marL="457200" indent="-457200">
              <a:buFont typeface="Arial"/>
              <a:buChar char="•"/>
            </a:pPr>
            <a:r>
              <a:rPr lang="en-US" sz="2800" dirty="0" smtClean="0">
                <a:latin typeface="Rockwell"/>
                <a:cs typeface="Rockwell"/>
              </a:rPr>
              <a:t>This time AAV5 into </a:t>
            </a:r>
            <a:r>
              <a:rPr lang="en-US" sz="2800" dirty="0" err="1" smtClean="0">
                <a:latin typeface="Rockwell"/>
                <a:cs typeface="Rockwell"/>
              </a:rPr>
              <a:t>NAc</a:t>
            </a:r>
            <a:r>
              <a:rPr lang="en-US" sz="2800" dirty="0" smtClean="0">
                <a:latin typeface="Rockwell"/>
                <a:cs typeface="Rockwell"/>
              </a:rPr>
              <a:t> Bilaterally </a:t>
            </a:r>
          </a:p>
          <a:p>
            <a:pPr marL="457200" indent="-457200">
              <a:buFont typeface="Arial"/>
              <a:buChar char="•"/>
            </a:pPr>
            <a:r>
              <a:rPr lang="en-US" sz="2800" dirty="0" smtClean="0">
                <a:latin typeface="Rockwell"/>
                <a:cs typeface="Rockwell"/>
              </a:rPr>
              <a:t>D1:Cre</a:t>
            </a:r>
          </a:p>
          <a:p>
            <a:pPr marL="457200" indent="-457200">
              <a:buFont typeface="Arial"/>
              <a:buChar char="•"/>
            </a:pPr>
            <a:r>
              <a:rPr lang="en-US" sz="2800" dirty="0" smtClean="0">
                <a:latin typeface="Rockwell"/>
                <a:cs typeface="Rockwell"/>
              </a:rPr>
              <a:t>D2:Cre</a:t>
            </a:r>
          </a:p>
          <a:p>
            <a:pPr marL="457200" indent="-457200">
              <a:buFont typeface="Arial"/>
              <a:buChar char="•"/>
            </a:pPr>
            <a:r>
              <a:rPr lang="en-US" sz="2800" dirty="0" smtClean="0">
                <a:latin typeface="Rockwell"/>
                <a:cs typeface="Rockwell"/>
              </a:rPr>
              <a:t>Examination of excitatory synaptic input and intrinsic excitability in MSNs after CSDS</a:t>
            </a:r>
            <a:endParaRPr lang="en-US" sz="2800" dirty="0">
              <a:latin typeface="Rockwell"/>
              <a:cs typeface="Rockwell"/>
            </a:endParaRPr>
          </a:p>
        </p:txBody>
      </p:sp>
    </p:spTree>
    <p:extLst>
      <p:ext uri="{BB962C8B-B14F-4D97-AF65-F5344CB8AC3E}">
        <p14:creationId xmlns:p14="http://schemas.microsoft.com/office/powerpoint/2010/main" val="2010197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Animals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34</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81000" y="1447800"/>
            <a:ext cx="7772400" cy="4401205"/>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Male D1-GFP &amp; D2-GFP (C57 background) Used for electrophysiological </a:t>
            </a:r>
            <a:r>
              <a:rPr lang="en-US" sz="2800" dirty="0">
                <a:latin typeface="Rockwell"/>
                <a:cs typeface="Rockwell"/>
              </a:rPr>
              <a:t>r</a:t>
            </a:r>
            <a:r>
              <a:rPr lang="en-US" sz="2800" dirty="0" smtClean="0">
                <a:latin typeface="Rockwell"/>
                <a:cs typeface="Rockwell"/>
              </a:rPr>
              <a:t>ecording</a:t>
            </a:r>
          </a:p>
          <a:p>
            <a:pPr marL="457200" indent="-457200">
              <a:buFont typeface="Arial"/>
              <a:buChar char="•"/>
            </a:pPr>
            <a:r>
              <a:rPr lang="en-US" sz="2800" dirty="0" smtClean="0">
                <a:latin typeface="Rockwell"/>
                <a:cs typeface="Rockwell"/>
              </a:rPr>
              <a:t>Male D1-Cre &amp; D2-Cre (C57 background) Used for OS &amp; </a:t>
            </a:r>
            <a:r>
              <a:rPr lang="en-US" sz="2800" dirty="0" err="1">
                <a:latin typeface="Rockwell"/>
                <a:cs typeface="Rockwell"/>
              </a:rPr>
              <a:t>p</a:t>
            </a:r>
            <a:r>
              <a:rPr lang="en-US" sz="2800" dirty="0" err="1" smtClean="0">
                <a:latin typeface="Rockwell"/>
                <a:cs typeface="Rockwell"/>
              </a:rPr>
              <a:t>harmacogenetic</a:t>
            </a:r>
            <a:r>
              <a:rPr lang="en-US" sz="2800" dirty="0" smtClean="0">
                <a:latin typeface="Rockwell"/>
                <a:cs typeface="Rockwell"/>
              </a:rPr>
              <a:t> experiments</a:t>
            </a:r>
          </a:p>
          <a:p>
            <a:pPr marL="457200" indent="-457200">
              <a:buFont typeface="Arial"/>
              <a:buChar char="•"/>
            </a:pPr>
            <a:r>
              <a:rPr lang="en-US" sz="2800" dirty="0" smtClean="0">
                <a:latin typeface="Rockwell"/>
                <a:cs typeface="Rockwell"/>
              </a:rPr>
              <a:t>Cohorts 1 &amp; 2 (8 </a:t>
            </a:r>
            <a:r>
              <a:rPr lang="en-US" sz="2800" dirty="0" err="1" smtClean="0">
                <a:latin typeface="Rockwell"/>
                <a:cs typeface="Rockwell"/>
              </a:rPr>
              <a:t>wks</a:t>
            </a:r>
            <a:r>
              <a:rPr lang="en-US" sz="2800" dirty="0" smtClean="0">
                <a:latin typeface="Rockwell"/>
                <a:cs typeface="Rockwell"/>
              </a:rPr>
              <a:t>)</a:t>
            </a:r>
          </a:p>
          <a:p>
            <a:pPr marL="457200" indent="-457200">
              <a:buFont typeface="Arial"/>
              <a:buChar char="•"/>
            </a:pPr>
            <a:r>
              <a:rPr lang="en-US" sz="2800" dirty="0" smtClean="0">
                <a:latin typeface="Rockwell"/>
                <a:cs typeface="Rockwell"/>
              </a:rPr>
              <a:t>CD1 breeders (≥ 3mo)</a:t>
            </a:r>
          </a:p>
          <a:p>
            <a:pPr marL="457200" indent="-457200">
              <a:buFont typeface="Arial"/>
              <a:buChar char="•"/>
            </a:pPr>
            <a:r>
              <a:rPr lang="en-US" sz="2800" dirty="0">
                <a:latin typeface="Rockwell"/>
                <a:cs typeface="Rockwell"/>
              </a:rPr>
              <a:t>This time AAV5 into </a:t>
            </a:r>
            <a:r>
              <a:rPr lang="en-US" sz="2800" dirty="0" err="1">
                <a:latin typeface="Rockwell"/>
                <a:cs typeface="Rockwell"/>
              </a:rPr>
              <a:t>NAc</a:t>
            </a:r>
            <a:r>
              <a:rPr lang="en-US" sz="2800" dirty="0">
                <a:latin typeface="Rockwell"/>
                <a:cs typeface="Rockwell"/>
              </a:rPr>
              <a:t> Bilaterally </a:t>
            </a:r>
          </a:p>
          <a:p>
            <a:endParaRPr lang="en-US" sz="2800" dirty="0" smtClean="0">
              <a:latin typeface="Rockwell"/>
              <a:cs typeface="Rockwell"/>
            </a:endParaRPr>
          </a:p>
          <a:p>
            <a:endParaRPr lang="en-US" sz="2800" dirty="0">
              <a:latin typeface="Rockwell"/>
              <a:cs typeface="Rockwell"/>
            </a:endParaRPr>
          </a:p>
        </p:txBody>
      </p:sp>
    </p:spTree>
    <p:extLst>
      <p:ext uri="{BB962C8B-B14F-4D97-AF65-F5344CB8AC3E}">
        <p14:creationId xmlns:p14="http://schemas.microsoft.com/office/powerpoint/2010/main" val="1892810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AAV &amp; Stereotaxic Surgery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35</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04800" y="1447800"/>
            <a:ext cx="8001000" cy="1815882"/>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ORF (DIO) AAV5</a:t>
            </a:r>
          </a:p>
          <a:p>
            <a:pPr marL="457200" indent="-457200">
              <a:buFont typeface="Arial"/>
              <a:buChar char="•"/>
            </a:pPr>
            <a:r>
              <a:rPr lang="en-US" sz="2800" dirty="0" smtClean="0">
                <a:latin typeface="Rockwell"/>
                <a:cs typeface="Rockwell"/>
              </a:rPr>
              <a:t>D1-Cre &amp; D2-Cre</a:t>
            </a:r>
          </a:p>
          <a:p>
            <a:pPr marL="457200" indent="-457200">
              <a:buFont typeface="Arial"/>
              <a:buChar char="•"/>
            </a:pPr>
            <a:r>
              <a:rPr lang="en-US" sz="2800" dirty="0" err="1" smtClean="0">
                <a:latin typeface="Rockwell"/>
                <a:cs typeface="Rockwell"/>
              </a:rPr>
              <a:t>ChETA</a:t>
            </a:r>
            <a:r>
              <a:rPr lang="en-US" sz="2800" baseline="-25000" dirty="0" err="1" smtClean="0">
                <a:latin typeface="Rockwell"/>
                <a:cs typeface="Rockwell"/>
              </a:rPr>
              <a:t>A</a:t>
            </a:r>
            <a:r>
              <a:rPr lang="en-US" sz="2800" dirty="0" smtClean="0">
                <a:latin typeface="Rockwell"/>
                <a:cs typeface="Rockwell"/>
              </a:rPr>
              <a:t>-EYFP </a:t>
            </a:r>
            <a:r>
              <a:rPr lang="en-US" sz="2800" dirty="0" smtClean="0">
                <a:solidFill>
                  <a:srgbClr val="0000FF"/>
                </a:solidFill>
                <a:latin typeface="Rockwell"/>
                <a:cs typeface="Rockwell"/>
              </a:rPr>
              <a:t>AKA ChR2(E123A) </a:t>
            </a:r>
            <a:r>
              <a:rPr lang="en-US" sz="2800" dirty="0" smtClean="0">
                <a:latin typeface="Rockwell"/>
                <a:cs typeface="Rockwell"/>
              </a:rPr>
              <a:t>@ 470nM</a:t>
            </a:r>
          </a:p>
          <a:p>
            <a:endParaRPr lang="en-US" sz="2800" dirty="0">
              <a:latin typeface="Rockwell"/>
              <a:cs typeface="Rockwell"/>
            </a:endParaRPr>
          </a:p>
        </p:txBody>
      </p:sp>
      <p:pic>
        <p:nvPicPr>
          <p:cNvPr id="7" name="Picture 6" descr="g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819400"/>
            <a:ext cx="6578825" cy="3892269"/>
          </a:xfrm>
          <a:prstGeom prst="rect">
            <a:avLst/>
          </a:prstGeom>
        </p:spPr>
      </p:pic>
    </p:spTree>
    <p:extLst>
      <p:ext uri="{BB962C8B-B14F-4D97-AF65-F5344CB8AC3E}">
        <p14:creationId xmlns:p14="http://schemas.microsoft.com/office/powerpoint/2010/main" val="35631791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Variance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36</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pic>
        <p:nvPicPr>
          <p:cNvPr id="7" name="Picture 6" descr="g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47297"/>
            <a:ext cx="5257800" cy="3110703"/>
          </a:xfrm>
          <a:prstGeom prst="rect">
            <a:avLst/>
          </a:prstGeom>
        </p:spPr>
      </p:pic>
      <p:pic>
        <p:nvPicPr>
          <p:cNvPr id="8" name="Picture 7" descr="Optics_Kinetic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143000"/>
            <a:ext cx="5715000" cy="2628900"/>
          </a:xfrm>
          <a:prstGeom prst="rect">
            <a:avLst/>
          </a:prstGeom>
        </p:spPr>
      </p:pic>
    </p:spTree>
    <p:extLst>
      <p:ext uri="{BB962C8B-B14F-4D97-AF65-F5344CB8AC3E}">
        <p14:creationId xmlns:p14="http://schemas.microsoft.com/office/powerpoint/2010/main" val="179525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Voltage-Clamp Recordings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37</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81000" y="1371600"/>
            <a:ext cx="7696200" cy="1815882"/>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2-4 post SI = kill + extraction</a:t>
            </a:r>
          </a:p>
          <a:p>
            <a:pPr marL="457200" indent="-457200">
              <a:buFont typeface="Arial"/>
              <a:buChar char="•"/>
            </a:pPr>
            <a:r>
              <a:rPr lang="en-US" sz="2800" dirty="0" smtClean="0">
                <a:latin typeface="Rockwell"/>
                <a:cs typeface="Rockwell"/>
              </a:rPr>
              <a:t>Whole-cell patch clamp </a:t>
            </a:r>
          </a:p>
          <a:p>
            <a:pPr marL="457200" indent="-457200">
              <a:buFont typeface="Arial"/>
              <a:buChar char="•"/>
            </a:pPr>
            <a:r>
              <a:rPr lang="en-US" sz="2800" dirty="0" smtClean="0">
                <a:latin typeface="Rockwell"/>
                <a:cs typeface="Rockwell"/>
              </a:rPr>
              <a:t>MSN verification GFP, </a:t>
            </a:r>
            <a:r>
              <a:rPr lang="en-US" sz="2800" dirty="0" err="1" smtClean="0">
                <a:latin typeface="Rockwell"/>
                <a:cs typeface="Rockwell"/>
              </a:rPr>
              <a:t>mCherry</a:t>
            </a:r>
            <a:r>
              <a:rPr lang="en-US" sz="2800" dirty="0" smtClean="0">
                <a:latin typeface="Rockwell"/>
                <a:cs typeface="Rockwell"/>
              </a:rPr>
              <a:t>, EYFP</a:t>
            </a:r>
          </a:p>
          <a:p>
            <a:pPr marL="457200" indent="-457200">
              <a:buFont typeface="Arial"/>
              <a:buChar char="•"/>
            </a:pPr>
            <a:r>
              <a:rPr lang="en-US" sz="2800" dirty="0" smtClean="0">
                <a:latin typeface="Rockwell"/>
                <a:cs typeface="Rockwell"/>
              </a:rPr>
              <a:t>Cells held at -75mV</a:t>
            </a:r>
            <a:endParaRPr lang="en-US" sz="2800" dirty="0">
              <a:latin typeface="Rockwell"/>
              <a:cs typeface="Rockwell"/>
            </a:endParaRPr>
          </a:p>
        </p:txBody>
      </p:sp>
      <p:pic>
        <p:nvPicPr>
          <p:cNvPr id="7" name="Picture 6" descr="csm_Figure-3b_2e4637ba06.gif"/>
          <p:cNvPicPr>
            <a:picLocks noChangeAspect="1"/>
          </p:cNvPicPr>
          <p:nvPr/>
        </p:nvPicPr>
        <p:blipFill rotWithShape="1">
          <a:blip r:embed="rId3">
            <a:extLst>
              <a:ext uri="{28A0092B-C50C-407E-A947-70E740481C1C}">
                <a14:useLocalDpi xmlns:a14="http://schemas.microsoft.com/office/drawing/2010/main" val="0"/>
              </a:ext>
            </a:extLst>
          </a:blip>
          <a:srcRect l="-384" t="53207" r="69093" b="-568"/>
          <a:stretch/>
        </p:blipFill>
        <p:spPr>
          <a:xfrm>
            <a:off x="6324600" y="152400"/>
            <a:ext cx="1600200" cy="1763604"/>
          </a:xfrm>
          <a:prstGeom prst="rect">
            <a:avLst/>
          </a:prstGeom>
          <a:ln w="127000" cap="sq">
            <a:solidFill>
              <a:srgbClr val="B87E3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490627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r>
              <a:rPr lang="en-US" sz="3600" dirty="0" smtClean="0">
                <a:latin typeface="Rockwell"/>
                <a:cs typeface="Rockwell"/>
              </a:rPr>
              <a:t>CSDS &amp; SI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38</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81000" y="1371600"/>
            <a:ext cx="7696200" cy="4832093"/>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D1- &amp; D2-Cre + D1- &amp; D2-GFP</a:t>
            </a:r>
          </a:p>
          <a:p>
            <a:pPr marL="914400" lvl="1" indent="-457200">
              <a:buFont typeface="Arial"/>
              <a:buChar char="•"/>
            </a:pPr>
            <a:r>
              <a:rPr lang="en-US" sz="2800" dirty="0" smtClean="0">
                <a:latin typeface="Rockwell"/>
                <a:cs typeface="Rockwell"/>
              </a:rPr>
              <a:t>10 day CSDS</a:t>
            </a:r>
          </a:p>
          <a:p>
            <a:pPr marL="914400" lvl="1" indent="-457200">
              <a:buFont typeface="Arial"/>
              <a:buChar char="•"/>
            </a:pPr>
            <a:r>
              <a:rPr lang="en-US" sz="2800" dirty="0" smtClean="0">
                <a:latin typeface="Rockwell"/>
                <a:cs typeface="Rockwell"/>
              </a:rPr>
              <a:t>Exposure:</a:t>
            </a:r>
          </a:p>
          <a:p>
            <a:pPr marL="1371600" lvl="2" indent="-457200">
              <a:buFont typeface="Arial"/>
              <a:buChar char="•"/>
            </a:pPr>
            <a:r>
              <a:rPr lang="en-US" sz="2800" dirty="0" smtClean="0">
                <a:latin typeface="Rockwell"/>
                <a:cs typeface="Rockwell"/>
              </a:rPr>
              <a:t>Aggressive CD1 breeder</a:t>
            </a:r>
          </a:p>
          <a:p>
            <a:pPr marL="1371600" lvl="2" indent="-457200">
              <a:buFont typeface="Arial"/>
              <a:buChar char="•"/>
            </a:pPr>
            <a:r>
              <a:rPr lang="en-US" sz="2800" dirty="0" smtClean="0">
                <a:latin typeface="Rockwell"/>
                <a:cs typeface="Rockwell"/>
              </a:rPr>
              <a:t>10 min/day</a:t>
            </a:r>
          </a:p>
          <a:p>
            <a:pPr marL="1371600" lvl="2" indent="-457200">
              <a:buFont typeface="Arial"/>
              <a:buChar char="•"/>
            </a:pPr>
            <a:r>
              <a:rPr lang="en-US" sz="2800" dirty="0" smtClean="0">
                <a:latin typeface="Rockwell"/>
                <a:cs typeface="Rockwell"/>
              </a:rPr>
              <a:t>Housed with CD1 in divided cage</a:t>
            </a:r>
          </a:p>
          <a:p>
            <a:pPr marL="1828800" lvl="3" indent="-457200">
              <a:buFont typeface="Arial"/>
              <a:buChar char="•"/>
            </a:pPr>
            <a:r>
              <a:rPr lang="en-US" sz="2800" dirty="0" smtClean="0">
                <a:latin typeface="Rockwell"/>
                <a:cs typeface="Rockwell"/>
              </a:rPr>
              <a:t>X 10 days</a:t>
            </a:r>
          </a:p>
          <a:p>
            <a:pPr marL="1828800" lvl="3" indent="-457200">
              <a:buFont typeface="Arial"/>
              <a:buChar char="•"/>
            </a:pPr>
            <a:r>
              <a:rPr lang="en-US" sz="2800" dirty="0" smtClean="0">
                <a:latin typeface="Rockwell"/>
                <a:cs typeface="Rockwell"/>
              </a:rPr>
              <a:t>Novel CD1 each day</a:t>
            </a:r>
          </a:p>
          <a:p>
            <a:pPr marL="914400" lvl="1" indent="-457200">
              <a:buFont typeface="Arial"/>
              <a:buChar char="•"/>
            </a:pPr>
            <a:r>
              <a:rPr lang="en-US" sz="2800" dirty="0" smtClean="0">
                <a:latin typeface="Rockwell"/>
                <a:cs typeface="Rockwell"/>
              </a:rPr>
              <a:t>Day 11- SI behavior screened—next slide please</a:t>
            </a:r>
            <a:r>
              <a:rPr lang="is-IS" sz="2800" dirty="0" smtClean="0">
                <a:latin typeface="Rockwell"/>
                <a:cs typeface="Rockwell"/>
              </a:rPr>
              <a:t>…</a:t>
            </a:r>
            <a:endParaRPr lang="en-US" sz="2800" dirty="0" smtClean="0">
              <a:latin typeface="Rockwell"/>
              <a:cs typeface="Rockwell"/>
            </a:endParaRPr>
          </a:p>
          <a:p>
            <a:pPr marL="914400" lvl="1" indent="-457200">
              <a:buFont typeface="Arial"/>
              <a:buChar char="•"/>
            </a:pPr>
            <a:endParaRPr lang="en-US" sz="2800" dirty="0">
              <a:latin typeface="Rockwell"/>
              <a:cs typeface="Rockwell"/>
            </a:endParaRPr>
          </a:p>
        </p:txBody>
      </p:sp>
    </p:spTree>
    <p:extLst>
      <p:ext uri="{BB962C8B-B14F-4D97-AF65-F5344CB8AC3E}">
        <p14:creationId xmlns:p14="http://schemas.microsoft.com/office/powerpoint/2010/main" val="802362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r>
              <a:rPr lang="en-US" sz="3600" dirty="0" smtClean="0">
                <a:latin typeface="Rockwell"/>
                <a:cs typeface="Rockwell"/>
              </a:rPr>
              <a:t>CSDS &amp; SI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39</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pic>
        <p:nvPicPr>
          <p:cNvPr id="7" name="Picture 6" descr="nprot.2011.361-F2-1.jpg"/>
          <p:cNvPicPr>
            <a:picLocks noChangeAspect="1"/>
          </p:cNvPicPr>
          <p:nvPr/>
        </p:nvPicPr>
        <p:blipFill rotWithShape="1">
          <a:blip r:embed="rId3">
            <a:extLst>
              <a:ext uri="{28A0092B-C50C-407E-A947-70E740481C1C}">
                <a14:useLocalDpi xmlns:a14="http://schemas.microsoft.com/office/drawing/2010/main" val="0"/>
              </a:ext>
            </a:extLst>
          </a:blip>
          <a:srcRect l="3356" t="1681" r="48600" b="377"/>
          <a:stretch/>
        </p:blipFill>
        <p:spPr>
          <a:xfrm>
            <a:off x="4800600" y="533400"/>
            <a:ext cx="3581400" cy="3650530"/>
          </a:xfrm>
          <a:prstGeom prst="rect">
            <a:avLst/>
          </a:prstGeom>
          <a:ln w="127000" cap="sq">
            <a:solidFill>
              <a:srgbClr val="B87E3F"/>
            </a:solidFill>
            <a:miter lim="800000"/>
          </a:ln>
          <a:effectLst/>
        </p:spPr>
      </p:pic>
      <p:sp>
        <p:nvSpPr>
          <p:cNvPr id="8" name="TextBox 7"/>
          <p:cNvSpPr txBox="1"/>
          <p:nvPr/>
        </p:nvSpPr>
        <p:spPr>
          <a:xfrm>
            <a:off x="152400" y="2057400"/>
            <a:ext cx="4419600" cy="2246769"/>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Placed in OF 2.5 min</a:t>
            </a:r>
          </a:p>
          <a:p>
            <a:pPr marL="457200" indent="-457200">
              <a:buFont typeface="Arial"/>
              <a:buChar char="•"/>
            </a:pPr>
            <a:r>
              <a:rPr lang="en-US" sz="2800" dirty="0" smtClean="0">
                <a:latin typeface="Rockwell"/>
                <a:cs typeface="Rockwell"/>
              </a:rPr>
              <a:t>Time in IZ recorded</a:t>
            </a:r>
          </a:p>
          <a:p>
            <a:pPr marL="457200" indent="-457200">
              <a:buFont typeface="Arial"/>
              <a:buChar char="•"/>
            </a:pPr>
            <a:r>
              <a:rPr lang="en-US" sz="2800" dirty="0" smtClean="0">
                <a:latin typeface="Rockwell"/>
                <a:cs typeface="Rockwell"/>
              </a:rPr>
              <a:t>CD1 in perforated box</a:t>
            </a:r>
          </a:p>
          <a:p>
            <a:pPr marL="457200" indent="-457200">
              <a:buFont typeface="Arial"/>
              <a:buChar char="•"/>
            </a:pPr>
            <a:r>
              <a:rPr lang="en-US" sz="2800" dirty="0" smtClean="0">
                <a:latin typeface="Rockwell"/>
                <a:cs typeface="Rockwell"/>
              </a:rPr>
              <a:t>Animals placed in OF</a:t>
            </a:r>
          </a:p>
          <a:p>
            <a:pPr marL="457200" indent="-457200">
              <a:buFont typeface="Arial"/>
              <a:buChar char="•"/>
            </a:pPr>
            <a:r>
              <a:rPr lang="en-US" sz="2800" dirty="0" smtClean="0">
                <a:latin typeface="Rockwell"/>
                <a:cs typeface="Rockwell"/>
              </a:rPr>
              <a:t>Time in IZ recorded</a:t>
            </a:r>
          </a:p>
        </p:txBody>
      </p:sp>
      <p:sp>
        <p:nvSpPr>
          <p:cNvPr id="9" name="TextBox 8"/>
          <p:cNvSpPr txBox="1"/>
          <p:nvPr/>
        </p:nvSpPr>
        <p:spPr>
          <a:xfrm>
            <a:off x="152400" y="4724400"/>
            <a:ext cx="8382000" cy="1384995"/>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Animals susceptible if: 2 SD below mean of non-defeated animals </a:t>
            </a:r>
          </a:p>
          <a:p>
            <a:pPr marL="457200" indent="-457200">
              <a:buFont typeface="Arial"/>
              <a:buChar char="•"/>
            </a:pPr>
            <a:r>
              <a:rPr lang="en-US" sz="2800" dirty="0" smtClean="0">
                <a:latin typeface="Rockwell"/>
                <a:cs typeface="Rockwell"/>
              </a:rPr>
              <a:t>CSDS, OS, and Pharm Animals </a:t>
            </a:r>
            <a:r>
              <a:rPr lang="en-US" sz="2800" dirty="0" smtClean="0">
                <a:latin typeface="Rockwell"/>
                <a:cs typeface="Rockwell"/>
                <a:sym typeface="Wingdings"/>
              </a:rPr>
              <a:t> 2</a:t>
            </a:r>
            <a:r>
              <a:rPr lang="en-US" sz="2800" baseline="30000" dirty="0" smtClean="0">
                <a:latin typeface="Rockwell"/>
                <a:cs typeface="Rockwell"/>
                <a:sym typeface="Wingdings"/>
              </a:rPr>
              <a:t>nd</a:t>
            </a:r>
            <a:r>
              <a:rPr lang="en-US" sz="2800" dirty="0" smtClean="0">
                <a:latin typeface="Rockwell"/>
                <a:cs typeface="Rockwell"/>
                <a:sym typeface="Wingdings"/>
              </a:rPr>
              <a:t> SI Period</a:t>
            </a:r>
            <a:endParaRPr lang="en-US" sz="2800" dirty="0">
              <a:latin typeface="Rockwell"/>
              <a:cs typeface="Rockwell"/>
            </a:endParaRPr>
          </a:p>
        </p:txBody>
      </p:sp>
    </p:spTree>
    <p:extLst>
      <p:ext uri="{BB962C8B-B14F-4D97-AF65-F5344CB8AC3E}">
        <p14:creationId xmlns:p14="http://schemas.microsoft.com/office/powerpoint/2010/main" val="399075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35560"/>
            <a:ext cx="8077200" cy="1259840"/>
          </a:xfrm>
        </p:spPr>
        <p:txBody>
          <a:bodyPr>
            <a:normAutofit fontScale="77500" lnSpcReduction="20000"/>
          </a:bodyPr>
          <a:lstStyle/>
          <a:p>
            <a:pPr algn="ctr"/>
            <a:r>
              <a:rPr lang="en-US" sz="4000" b="0" dirty="0" err="1" smtClean="0">
                <a:latin typeface="Rockwell"/>
                <a:cs typeface="Rockwell"/>
              </a:rPr>
              <a:t>NAc</a:t>
            </a:r>
            <a:r>
              <a:rPr lang="en-US" sz="4000" b="0" dirty="0" smtClean="0">
                <a:latin typeface="Rockwell"/>
                <a:cs typeface="Rockwell"/>
              </a:rPr>
              <a:t> Heterogeneity and DA </a:t>
            </a:r>
            <a:r>
              <a:rPr lang="en-US" sz="4000" b="0" dirty="0" err="1" smtClean="0">
                <a:latin typeface="Rockwell"/>
                <a:cs typeface="Rockwell"/>
              </a:rPr>
              <a:t>Heteroreceptor</a:t>
            </a:r>
            <a:r>
              <a:rPr lang="en-US" sz="4000" b="0" dirty="0" smtClean="0">
                <a:latin typeface="Rockwell"/>
                <a:cs typeface="Rockwell"/>
              </a:rPr>
              <a:t> Types Can Pose a Problem For Selective Stimulation </a:t>
            </a:r>
            <a:endParaRPr lang="en-US" sz="4000" b="0" dirty="0">
              <a:latin typeface="Rockwell"/>
              <a:cs typeface="Rockwell"/>
            </a:endParaRPr>
          </a:p>
        </p:txBody>
      </p:sp>
      <p:pic>
        <p:nvPicPr>
          <p:cNvPr id="2" name="Content Placeholder 1" descr="nrn3111-i1.jpg"/>
          <p:cNvPicPr>
            <a:picLocks noGrp="1" noChangeAspect="1"/>
          </p:cNvPicPr>
          <p:nvPr>
            <p:ph sz="quarter" idx="15"/>
          </p:nvPr>
        </p:nvPicPr>
        <p:blipFill>
          <a:blip r:embed="rId3">
            <a:extLst>
              <a:ext uri="{28A0092B-C50C-407E-A947-70E740481C1C}">
                <a14:useLocalDpi xmlns:a14="http://schemas.microsoft.com/office/drawing/2010/main" val="0"/>
              </a:ext>
            </a:extLst>
          </a:blip>
          <a:srcRect l="-8823" r="-8823"/>
          <a:stretch>
            <a:fillRect/>
          </a:stretch>
        </p:blipFill>
        <p:spPr>
          <a:xfrm>
            <a:off x="-76200" y="1371600"/>
            <a:ext cx="4323008" cy="2895600"/>
          </a:xfrm>
        </p:spPr>
      </p:pic>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Figure-2-Local-microcircuitry-of-the-NAc-and-VTAa-A-close-up-view-detailing-th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371600"/>
            <a:ext cx="3525844" cy="4807592"/>
          </a:xfrm>
          <a:prstGeom prst="rect">
            <a:avLst/>
          </a:prstGeom>
        </p:spPr>
      </p:pic>
      <p:sp>
        <p:nvSpPr>
          <p:cNvPr id="4" name="Slide Number Placeholder 3"/>
          <p:cNvSpPr>
            <a:spLocks noGrp="1"/>
          </p:cNvSpPr>
          <p:nvPr>
            <p:ph type="sldNum" sz="quarter" idx="17"/>
          </p:nvPr>
        </p:nvSpPr>
        <p:spPr/>
        <p:txBody>
          <a:bodyPr/>
          <a:lstStyle/>
          <a:p>
            <a:pPr algn="r"/>
            <a:fld id="{256D3EEF-DE4E-429D-8EC4-DDC531AFF587}" type="slidenum">
              <a:rPr lang="en-US" sz="1000" smtClean="0"/>
              <a:pPr algn="r"/>
              <a:t>4</a:t>
            </a:fld>
            <a:endParaRPr lang="en-US"/>
          </a:p>
        </p:txBody>
      </p:sp>
      <p:sp>
        <p:nvSpPr>
          <p:cNvPr id="8" name="TextBox 7"/>
          <p:cNvSpPr txBox="1"/>
          <p:nvPr/>
        </p:nvSpPr>
        <p:spPr>
          <a:xfrm>
            <a:off x="304800" y="4343401"/>
            <a:ext cx="4347510" cy="1815882"/>
          </a:xfrm>
          <a:prstGeom prst="rect">
            <a:avLst/>
          </a:prstGeom>
          <a:noFill/>
        </p:spPr>
        <p:txBody>
          <a:bodyPr wrap="square" rtlCol="0">
            <a:spAutoFit/>
          </a:bodyPr>
          <a:lstStyle/>
          <a:p>
            <a:r>
              <a:rPr lang="en-US" sz="2800" dirty="0" smtClean="0">
                <a:latin typeface="Rockwell"/>
                <a:cs typeface="Rockwell"/>
              </a:rPr>
              <a:t>DA </a:t>
            </a:r>
            <a:r>
              <a:rPr lang="en-US" sz="2800" dirty="0" err="1" smtClean="0">
                <a:latin typeface="Rockwell"/>
                <a:cs typeface="Rockwell"/>
              </a:rPr>
              <a:t>Heteroreceptors</a:t>
            </a:r>
            <a:r>
              <a:rPr lang="en-US" sz="2800" dirty="0" smtClean="0">
                <a:latin typeface="Rockwell"/>
                <a:cs typeface="Rockwell"/>
              </a:rPr>
              <a:t>: </a:t>
            </a:r>
            <a:r>
              <a:rPr lang="en-US" sz="2800" dirty="0" err="1" smtClean="0">
                <a:latin typeface="Rockwell"/>
                <a:cs typeface="Rockwell"/>
              </a:rPr>
              <a:t>mGlu</a:t>
            </a:r>
            <a:r>
              <a:rPr lang="en-US" sz="2800" dirty="0" smtClean="0">
                <a:latin typeface="Rockwell"/>
                <a:cs typeface="Rockwell"/>
              </a:rPr>
              <a:t>, GABA</a:t>
            </a:r>
            <a:r>
              <a:rPr lang="en-US" sz="2800" baseline="-25000" dirty="0" smtClean="0">
                <a:latin typeface="Rockwell"/>
                <a:cs typeface="Rockwell"/>
              </a:rPr>
              <a:t>B</a:t>
            </a:r>
            <a:r>
              <a:rPr lang="en-US" sz="2800" dirty="0" smtClean="0">
                <a:latin typeface="Rockwell"/>
                <a:cs typeface="Rockwell"/>
              </a:rPr>
              <a:t>, </a:t>
            </a:r>
            <a:r>
              <a:rPr lang="en-US" sz="2800" dirty="0" err="1" smtClean="0">
                <a:latin typeface="Rockwell"/>
                <a:cs typeface="Rockwell"/>
              </a:rPr>
              <a:t>nAChR</a:t>
            </a:r>
            <a:r>
              <a:rPr lang="en-US" sz="2800" dirty="0" smtClean="0">
                <a:latin typeface="Rockwell"/>
                <a:cs typeface="Rockwell"/>
              </a:rPr>
              <a:t>, KOR, </a:t>
            </a:r>
            <a:r>
              <a:rPr lang="en-US" sz="2800" dirty="0" err="1" smtClean="0">
                <a:latin typeface="Rockwell"/>
                <a:cs typeface="Rockwell"/>
              </a:rPr>
              <a:t>ect</a:t>
            </a:r>
            <a:r>
              <a:rPr lang="en-US" sz="2800" dirty="0" smtClean="0">
                <a:latin typeface="Rockwell"/>
                <a:cs typeface="Rockwell"/>
              </a:rPr>
              <a:t>., effect DA signaling</a:t>
            </a:r>
            <a:endParaRPr lang="en-US" sz="2800" dirty="0">
              <a:latin typeface="Rockwell"/>
              <a:cs typeface="Rockwell"/>
            </a:endParaRPr>
          </a:p>
        </p:txBody>
      </p:sp>
    </p:spTree>
    <p:extLst>
      <p:ext uri="{BB962C8B-B14F-4D97-AF65-F5344CB8AC3E}">
        <p14:creationId xmlns:p14="http://schemas.microsoft.com/office/powerpoint/2010/main" val="38611001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descr="0.jpg"/>
          <p:cNvPicPr>
            <a:picLocks noGrp="1" noChangeAspect="1"/>
          </p:cNvPicPr>
          <p:nvPr>
            <p:ph sz="quarter" idx="15"/>
          </p:nvPr>
        </p:nvPicPr>
        <p:blipFill>
          <a:blip r:embed="rId3" cstate="print">
            <a:extLst>
              <a:ext uri="{28A0092B-C50C-407E-A947-70E740481C1C}">
                <a14:useLocalDpi xmlns:a14="http://schemas.microsoft.com/office/drawing/2010/main" val="0"/>
              </a:ext>
            </a:extLst>
          </a:blip>
          <a:srcRect l="-50930" r="-50930"/>
          <a:stretch>
            <a:fillRect/>
          </a:stretch>
        </p:blipFill>
        <p:spPr>
          <a:xfrm>
            <a:off x="1219200" y="0"/>
            <a:ext cx="9823621" cy="6858000"/>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40</a:t>
            </a:fld>
            <a:endParaRPr lang="en-US"/>
          </a:p>
        </p:txBody>
      </p:sp>
      <p:sp>
        <p:nvSpPr>
          <p:cNvPr id="5" name="TextBox 4"/>
          <p:cNvSpPr txBox="1"/>
          <p:nvPr/>
        </p:nvSpPr>
        <p:spPr>
          <a:xfrm>
            <a:off x="76200" y="1055"/>
            <a:ext cx="3429000" cy="6555642"/>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Excitatory input MSN</a:t>
            </a:r>
          </a:p>
          <a:p>
            <a:pPr marL="914400" lvl="1" indent="-457200">
              <a:buFont typeface="Arial"/>
              <a:buChar char="•"/>
            </a:pPr>
            <a:r>
              <a:rPr lang="en-US" sz="2800" dirty="0" smtClean="0">
                <a:latin typeface="Rockwell"/>
                <a:cs typeface="Rockwell"/>
              </a:rPr>
              <a:t>CSDS</a:t>
            </a:r>
          </a:p>
          <a:p>
            <a:pPr marL="457200" indent="-457200">
              <a:buFont typeface="Arial"/>
              <a:buChar char="•"/>
            </a:pPr>
            <a:r>
              <a:rPr lang="en-US" sz="2800" dirty="0" smtClean="0">
                <a:latin typeface="Rockwell"/>
                <a:cs typeface="Rockwell"/>
              </a:rPr>
              <a:t>B) </a:t>
            </a:r>
            <a:r>
              <a:rPr lang="en-US" sz="2800" u="sng" dirty="0" smtClean="0">
                <a:latin typeface="Rockwell"/>
                <a:cs typeface="Rockwell"/>
              </a:rPr>
              <a:t>susceptible</a:t>
            </a:r>
            <a:r>
              <a:rPr lang="en-US" sz="2800" dirty="0" smtClean="0">
                <a:latin typeface="Rockwell"/>
                <a:cs typeface="Rockwell"/>
              </a:rPr>
              <a:t>:  </a:t>
            </a:r>
            <a:r>
              <a:rPr lang="en-US" sz="2800" dirty="0" smtClean="0">
                <a:latin typeface="Wingdings"/>
                <a:ea typeface="Wingdings"/>
                <a:cs typeface="Wingdings"/>
                <a:sym typeface="Wingdings"/>
              </a:rPr>
              <a:t></a:t>
            </a:r>
            <a:r>
              <a:rPr lang="en-US" sz="2800" dirty="0">
                <a:latin typeface="Rockwell"/>
                <a:cs typeface="Rockwell"/>
                <a:sym typeface="Wingdings"/>
              </a:rPr>
              <a:t> </a:t>
            </a:r>
            <a:r>
              <a:rPr lang="en-US" sz="2800" dirty="0" err="1" smtClean="0">
                <a:latin typeface="Rockwell"/>
                <a:cs typeface="Rockwell"/>
              </a:rPr>
              <a:t>mEPSC</a:t>
            </a:r>
            <a:r>
              <a:rPr lang="en-US" sz="2800" dirty="0" smtClean="0">
                <a:latin typeface="Rockwell"/>
                <a:cs typeface="Rockwell"/>
              </a:rPr>
              <a:t> </a:t>
            </a:r>
            <a:r>
              <a:rPr lang="en-US" sz="2800" dirty="0" err="1" smtClean="0">
                <a:latin typeface="Rockwell"/>
                <a:cs typeface="Rockwell"/>
              </a:rPr>
              <a:t>freq</a:t>
            </a:r>
            <a:r>
              <a:rPr lang="en-US" sz="2800" dirty="0" smtClean="0">
                <a:latin typeface="Rockwell"/>
                <a:cs typeface="Rockwell"/>
              </a:rPr>
              <a:t> in D1-MSN</a:t>
            </a:r>
          </a:p>
          <a:p>
            <a:pPr marL="457200" indent="-457200">
              <a:buFont typeface="Arial"/>
              <a:buChar char="•"/>
            </a:pPr>
            <a:r>
              <a:rPr lang="en-US" sz="2800" dirty="0" smtClean="0">
                <a:latin typeface="Rockwell"/>
                <a:cs typeface="Rockwell"/>
              </a:rPr>
              <a:t>C) </a:t>
            </a:r>
            <a:r>
              <a:rPr lang="en-US" sz="2800" u="sng" dirty="0" smtClean="0">
                <a:latin typeface="Rockwell"/>
                <a:cs typeface="Rockwell"/>
              </a:rPr>
              <a:t>susceptible</a:t>
            </a:r>
            <a:r>
              <a:rPr lang="en-US" sz="2800" dirty="0" smtClean="0">
                <a:latin typeface="Rockwell"/>
                <a:cs typeface="Rockwell"/>
              </a:rPr>
              <a:t>: </a:t>
            </a:r>
            <a:r>
              <a:rPr lang="en-US" sz="2800" dirty="0" smtClean="0">
                <a:latin typeface="Rockwell"/>
                <a:ea typeface="Wingdings"/>
                <a:cs typeface="Rockwell"/>
                <a:sym typeface="Wingdings"/>
              </a:rPr>
              <a:t> </a:t>
            </a:r>
            <a:r>
              <a:rPr lang="en-US" sz="2800" dirty="0" err="1" smtClean="0">
                <a:latin typeface="Rockwell"/>
                <a:ea typeface="Wingdings"/>
                <a:cs typeface="Rockwell"/>
                <a:sym typeface="Wingdings"/>
              </a:rPr>
              <a:t>mEPSC</a:t>
            </a:r>
            <a:r>
              <a:rPr lang="en-US" sz="2800" dirty="0" smtClean="0">
                <a:latin typeface="Rockwell"/>
                <a:ea typeface="Wingdings"/>
                <a:cs typeface="Rockwell"/>
                <a:sym typeface="Wingdings"/>
              </a:rPr>
              <a:t> </a:t>
            </a:r>
            <a:r>
              <a:rPr lang="en-US" sz="2800" dirty="0" err="1" smtClean="0">
                <a:latin typeface="Rockwell"/>
                <a:ea typeface="Wingdings"/>
                <a:cs typeface="Rockwell"/>
                <a:sym typeface="Wingdings"/>
              </a:rPr>
              <a:t>freq</a:t>
            </a:r>
            <a:r>
              <a:rPr lang="en-US" sz="2800" dirty="0" smtClean="0">
                <a:latin typeface="Rockwell"/>
                <a:ea typeface="Wingdings"/>
                <a:cs typeface="Rockwell"/>
                <a:sym typeface="Wingdings"/>
              </a:rPr>
              <a:t> amplitude in D2-MSN</a:t>
            </a:r>
          </a:p>
          <a:p>
            <a:pPr marL="457200" indent="-457200">
              <a:buFont typeface="Arial"/>
              <a:buChar char="•"/>
            </a:pPr>
            <a:r>
              <a:rPr lang="en-US" sz="2800" dirty="0" smtClean="0">
                <a:latin typeface="Rockwell"/>
                <a:ea typeface="Wingdings"/>
                <a:cs typeface="Rockwell"/>
                <a:sym typeface="Wingdings"/>
              </a:rPr>
              <a:t>No change in amplitude for D1- or D2-MSNs’ </a:t>
            </a:r>
            <a:r>
              <a:rPr lang="en-US" sz="2800" dirty="0" err="1" smtClean="0">
                <a:latin typeface="Rockwell"/>
                <a:ea typeface="Wingdings"/>
                <a:cs typeface="Rockwell"/>
                <a:sym typeface="Wingdings"/>
              </a:rPr>
              <a:t>mEPSC</a:t>
            </a:r>
            <a:endParaRPr lang="en-US" sz="2800" dirty="0" smtClean="0">
              <a:latin typeface="Rockwell"/>
              <a:cs typeface="Rockwell"/>
            </a:endParaRPr>
          </a:p>
          <a:p>
            <a:endParaRPr lang="en-US" sz="2800" dirty="0">
              <a:latin typeface="Rockwell"/>
              <a:cs typeface="Rockwell"/>
            </a:endParaRPr>
          </a:p>
        </p:txBody>
      </p:sp>
    </p:spTree>
    <p:extLst>
      <p:ext uri="{BB962C8B-B14F-4D97-AF65-F5344CB8AC3E}">
        <p14:creationId xmlns:p14="http://schemas.microsoft.com/office/powerpoint/2010/main" val="40812525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Content Placeholder 1" descr="0-1.jpg"/>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l="-2133" t="-1125" r="-1476" b="-60"/>
          <a:stretch/>
        </p:blipFill>
        <p:spPr>
          <a:xfrm>
            <a:off x="3505200" y="0"/>
            <a:ext cx="5112716" cy="6858000"/>
          </a:xfrm>
        </p:spPr>
      </p:pic>
      <p:sp>
        <p:nvSpPr>
          <p:cNvPr id="3" name="Slide Number Placeholder 2"/>
          <p:cNvSpPr>
            <a:spLocks noGrp="1"/>
          </p:cNvSpPr>
          <p:nvPr>
            <p:ph type="sldNum" sz="quarter" idx="17"/>
          </p:nvPr>
        </p:nvSpPr>
        <p:spPr/>
        <p:txBody>
          <a:bodyPr/>
          <a:lstStyle/>
          <a:p>
            <a:pPr algn="r"/>
            <a:fld id="{256D3EEF-DE4E-429D-8EC4-DDC531AFF587}" type="slidenum">
              <a:rPr lang="en-US" sz="1000" smtClean="0"/>
              <a:pPr algn="r"/>
              <a:t>41</a:t>
            </a:fld>
            <a:endParaRPr lang="en-US"/>
          </a:p>
        </p:txBody>
      </p:sp>
      <p:sp>
        <p:nvSpPr>
          <p:cNvPr id="4" name="TextBox 3"/>
          <p:cNvSpPr txBox="1"/>
          <p:nvPr/>
        </p:nvSpPr>
        <p:spPr>
          <a:xfrm>
            <a:off x="152400" y="152400"/>
            <a:ext cx="3352800" cy="6555642"/>
          </a:xfrm>
          <a:prstGeom prst="rect">
            <a:avLst/>
          </a:prstGeom>
          <a:noFill/>
        </p:spPr>
        <p:txBody>
          <a:bodyPr wrap="square" rtlCol="0">
            <a:spAutoFit/>
          </a:bodyPr>
          <a:lstStyle/>
          <a:p>
            <a:pPr algn="ctr"/>
            <a:r>
              <a:rPr lang="en-US" sz="2800" dirty="0" smtClean="0">
                <a:latin typeface="Rockwell"/>
                <a:cs typeface="Rockwell"/>
              </a:rPr>
              <a:t>Intrinsic excitability in D1- &amp; D2-MSNs after CSDS</a:t>
            </a:r>
          </a:p>
          <a:p>
            <a:pPr algn="ctr"/>
            <a:endParaRPr lang="en-US" sz="2800" dirty="0" smtClean="0">
              <a:latin typeface="Rockwell"/>
              <a:cs typeface="Rockwell"/>
            </a:endParaRPr>
          </a:p>
          <a:p>
            <a:pPr marL="457200" indent="-457200">
              <a:buFont typeface="Arial"/>
              <a:buChar char="•"/>
            </a:pPr>
            <a:r>
              <a:rPr lang="en-US" sz="2800" dirty="0" smtClean="0">
                <a:latin typeface="Rockwell"/>
                <a:cs typeface="Rockwell"/>
              </a:rPr>
              <a:t>B)susceptible = </a:t>
            </a:r>
            <a:r>
              <a:rPr lang="en-US" sz="2800" dirty="0" smtClean="0">
                <a:latin typeface="Wingdings"/>
                <a:ea typeface="Wingdings"/>
                <a:cs typeface="Wingdings"/>
                <a:sym typeface="Wingdings"/>
              </a:rPr>
              <a:t></a:t>
            </a:r>
            <a:r>
              <a:rPr lang="en-US" sz="2800" dirty="0">
                <a:latin typeface="Rockwell"/>
                <a:cs typeface="Rockwell"/>
                <a:sym typeface="Wingdings"/>
              </a:rPr>
              <a:t> </a:t>
            </a:r>
            <a:r>
              <a:rPr lang="en-US" sz="2800" dirty="0" smtClean="0">
                <a:latin typeface="Rockwell"/>
                <a:cs typeface="Rockwell"/>
              </a:rPr>
              <a:t> rheobase &amp; current evoked spikes in D1-MSNs</a:t>
            </a:r>
          </a:p>
          <a:p>
            <a:pPr marL="457200" indent="-457200">
              <a:buFont typeface="Arial"/>
              <a:buChar char="•"/>
            </a:pPr>
            <a:r>
              <a:rPr lang="en-US" sz="2800" dirty="0" smtClean="0">
                <a:latin typeface="Rockwell"/>
                <a:cs typeface="Rockwell"/>
              </a:rPr>
              <a:t>C) no </a:t>
            </a:r>
            <a:r>
              <a:rPr lang="en-US" sz="2800" dirty="0" err="1" smtClean="0">
                <a:latin typeface="Lucida Grande"/>
                <a:ea typeface="Lucida Grande"/>
                <a:cs typeface="Lucida Grande"/>
              </a:rPr>
              <a:t>Δ</a:t>
            </a:r>
            <a:r>
              <a:rPr lang="en-US" sz="2800" dirty="0">
                <a:latin typeface="Rockwell"/>
                <a:cs typeface="Rockwell"/>
              </a:rPr>
              <a:t> </a:t>
            </a:r>
            <a:r>
              <a:rPr lang="en-US" sz="2800" dirty="0" smtClean="0">
                <a:latin typeface="Rockwell"/>
                <a:cs typeface="Rockwell"/>
              </a:rPr>
              <a:t>in rheobase or CESs in D2-MSNs</a:t>
            </a:r>
          </a:p>
          <a:p>
            <a:pPr marL="457200" indent="-457200">
              <a:buFont typeface="Arial"/>
              <a:buChar char="•"/>
            </a:pPr>
            <a:endParaRPr lang="en-US" sz="2800" dirty="0">
              <a:latin typeface="Rockwell"/>
              <a:cs typeface="Rockwell"/>
            </a:endParaRPr>
          </a:p>
        </p:txBody>
      </p:sp>
    </p:spTree>
    <p:extLst>
      <p:ext uri="{BB962C8B-B14F-4D97-AF65-F5344CB8AC3E}">
        <p14:creationId xmlns:p14="http://schemas.microsoft.com/office/powerpoint/2010/main" val="4008028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2800" dirty="0">
              <a:latin typeface="Rockwell"/>
              <a:cs typeface="Rockwell"/>
            </a:endParaRPr>
          </a:p>
        </p:txBody>
      </p:sp>
      <p:sp>
        <p:nvSpPr>
          <p:cNvPr id="3" name="Text Placeholder 2"/>
          <p:cNvSpPr>
            <a:spLocks noGrp="1"/>
          </p:cNvSpPr>
          <p:nvPr>
            <p:ph type="body" sz="quarter" idx="13"/>
          </p:nvPr>
        </p:nvSpPr>
        <p:spPr>
          <a:xfrm>
            <a:off x="304800" y="152400"/>
            <a:ext cx="8077200" cy="762000"/>
          </a:xfrm>
        </p:spPr>
        <p:txBody>
          <a:bodyPr>
            <a:noAutofit/>
          </a:bodyPr>
          <a:lstStyle/>
          <a:p>
            <a:r>
              <a:rPr lang="en-US" sz="3200" dirty="0" err="1" smtClean="0">
                <a:latin typeface="Rockwell"/>
                <a:cs typeface="Rockwell"/>
              </a:rPr>
              <a:t>Pharmacogenetic</a:t>
            </a:r>
            <a:r>
              <a:rPr lang="en-US" sz="3200" dirty="0" smtClean="0">
                <a:latin typeface="Rockwell"/>
                <a:cs typeface="Rockwell"/>
              </a:rPr>
              <a:t> Inhibition After CSDS  </a:t>
            </a:r>
            <a:endParaRPr lang="en-US" sz="32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42</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8" name="TextBox 7"/>
          <p:cNvSpPr txBox="1"/>
          <p:nvPr/>
        </p:nvSpPr>
        <p:spPr>
          <a:xfrm>
            <a:off x="152400" y="990600"/>
            <a:ext cx="8382000" cy="3539431"/>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D1- and D2-Cre mice injected bilaterally with AAV-DIO-hM4D (</a:t>
            </a:r>
            <a:r>
              <a:rPr lang="en-US" sz="2800" dirty="0" err="1" smtClean="0">
                <a:latin typeface="Rockwell"/>
                <a:cs typeface="Rockwell"/>
              </a:rPr>
              <a:t>G</a:t>
            </a:r>
            <a:r>
              <a:rPr lang="en-US" sz="2800" baseline="-25000" dirty="0" err="1" smtClean="0">
                <a:latin typeface="Rockwell"/>
                <a:cs typeface="Rockwell"/>
              </a:rPr>
              <a:t>i</a:t>
            </a:r>
            <a:r>
              <a:rPr lang="en-US" sz="2800" dirty="0" smtClean="0">
                <a:latin typeface="Rockwell"/>
                <a:cs typeface="Rockwell"/>
              </a:rPr>
              <a:t>)-</a:t>
            </a:r>
            <a:r>
              <a:rPr lang="en-US" sz="2800" dirty="0" err="1" smtClean="0">
                <a:latin typeface="Rockwell"/>
                <a:cs typeface="Rockwell"/>
              </a:rPr>
              <a:t>mCherry</a:t>
            </a:r>
            <a:endParaRPr lang="en-US" sz="2800" dirty="0" smtClean="0">
              <a:latin typeface="Rockwell"/>
              <a:cs typeface="Rockwell"/>
            </a:endParaRPr>
          </a:p>
          <a:p>
            <a:pPr marL="457200" indent="-457200">
              <a:buFont typeface="Arial"/>
              <a:buChar char="•"/>
            </a:pPr>
            <a:r>
              <a:rPr lang="en-US" sz="2800" dirty="0" smtClean="0">
                <a:latin typeface="Rockwell"/>
                <a:cs typeface="Rockwell"/>
              </a:rPr>
              <a:t>CSDS Days 7-17</a:t>
            </a:r>
          </a:p>
          <a:p>
            <a:pPr marL="457200" indent="-457200">
              <a:buFont typeface="Arial"/>
              <a:buChar char="•"/>
            </a:pPr>
            <a:r>
              <a:rPr lang="en-US" sz="2800" dirty="0" smtClean="0">
                <a:latin typeface="Rockwell"/>
                <a:cs typeface="Rockwell"/>
              </a:rPr>
              <a:t>CNO (5mg/kg) or saline (.9%) injection: days 19-22</a:t>
            </a:r>
          </a:p>
          <a:p>
            <a:pPr marL="914400" lvl="1" indent="-457200">
              <a:buFont typeface="Arial"/>
              <a:buChar char="•"/>
            </a:pPr>
            <a:r>
              <a:rPr lang="en-US" sz="2800" dirty="0" smtClean="0">
                <a:latin typeface="Rockwell"/>
                <a:cs typeface="Rockwell"/>
              </a:rPr>
              <a:t>CNO activate receptors</a:t>
            </a:r>
          </a:p>
          <a:p>
            <a:pPr marL="457200" indent="-457200">
              <a:buFont typeface="Arial"/>
              <a:buChar char="•"/>
            </a:pPr>
            <a:r>
              <a:rPr lang="en-US" sz="2800" dirty="0" smtClean="0">
                <a:latin typeface="Rockwell"/>
                <a:cs typeface="Rockwell"/>
              </a:rPr>
              <a:t>Day 23 injection as above @ 8am before SI</a:t>
            </a:r>
          </a:p>
          <a:p>
            <a:pPr marL="457200" indent="-457200">
              <a:buFont typeface="Arial"/>
              <a:buChar char="•"/>
            </a:pPr>
            <a:endParaRPr lang="en-US" sz="2800" dirty="0" smtClean="0">
              <a:latin typeface="Rockwell"/>
              <a:cs typeface="Rockwell"/>
            </a:endParaRPr>
          </a:p>
        </p:txBody>
      </p:sp>
    </p:spTree>
    <p:extLst>
      <p:ext uri="{BB962C8B-B14F-4D97-AF65-F5344CB8AC3E}">
        <p14:creationId xmlns:p14="http://schemas.microsoft.com/office/powerpoint/2010/main" val="4054880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0-4.jpg"/>
          <p:cNvPicPr>
            <a:picLocks noGrp="1" noChangeAspect="1"/>
          </p:cNvPicPr>
          <p:nvPr>
            <p:ph sz="quarter" idx="15"/>
          </p:nvPr>
        </p:nvPicPr>
        <p:blipFill>
          <a:blip r:embed="rId3" cstate="print">
            <a:extLst>
              <a:ext uri="{28A0092B-C50C-407E-A947-70E740481C1C}">
                <a14:useLocalDpi xmlns:a14="http://schemas.microsoft.com/office/drawing/2010/main" val="0"/>
              </a:ext>
            </a:extLst>
          </a:blip>
          <a:srcRect l="-27225" r="-27225"/>
          <a:stretch>
            <a:fillRect/>
          </a:stretch>
        </p:blipFill>
        <p:spPr>
          <a:xfrm>
            <a:off x="-459260" y="0"/>
            <a:ext cx="9823621" cy="6858000"/>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43</a:t>
            </a:fld>
            <a:endParaRPr lang="en-US"/>
          </a:p>
        </p:txBody>
      </p:sp>
    </p:spTree>
    <p:extLst>
      <p:ext uri="{BB962C8B-B14F-4D97-AF65-F5344CB8AC3E}">
        <p14:creationId xmlns:p14="http://schemas.microsoft.com/office/powerpoint/2010/main" val="40527044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2800" dirty="0">
              <a:latin typeface="Rockwell"/>
              <a:cs typeface="Rockwell"/>
            </a:endParaRPr>
          </a:p>
        </p:txBody>
      </p:sp>
      <p:sp>
        <p:nvSpPr>
          <p:cNvPr id="3" name="Text Placeholder 2"/>
          <p:cNvSpPr>
            <a:spLocks noGrp="1"/>
          </p:cNvSpPr>
          <p:nvPr>
            <p:ph type="body" sz="quarter" idx="13"/>
          </p:nvPr>
        </p:nvSpPr>
        <p:spPr>
          <a:xfrm>
            <a:off x="304800" y="152400"/>
            <a:ext cx="8077200" cy="762000"/>
          </a:xfrm>
        </p:spPr>
        <p:txBody>
          <a:bodyPr>
            <a:noAutofit/>
          </a:bodyPr>
          <a:lstStyle/>
          <a:p>
            <a:r>
              <a:rPr lang="en-US" sz="3600" dirty="0" smtClean="0">
                <a:latin typeface="Rockwell"/>
                <a:cs typeface="Rockwell"/>
              </a:rPr>
              <a:t>Sucrose Preference Test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44</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8" name="TextBox 7"/>
          <p:cNvSpPr txBox="1"/>
          <p:nvPr/>
        </p:nvSpPr>
        <p:spPr>
          <a:xfrm>
            <a:off x="152400" y="990600"/>
            <a:ext cx="5105400" cy="5867400"/>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Examined 2 days after:</a:t>
            </a:r>
          </a:p>
          <a:p>
            <a:pPr marL="914400" lvl="1" indent="-457200">
              <a:buFont typeface="Arial"/>
              <a:buChar char="•"/>
            </a:pPr>
            <a:r>
              <a:rPr lang="en-US" sz="2800" dirty="0" smtClean="0">
                <a:latin typeface="Rockwell"/>
                <a:cs typeface="Rockwell"/>
              </a:rPr>
              <a:t>1</a:t>
            </a:r>
            <a:r>
              <a:rPr lang="en-US" sz="2800" baseline="30000" dirty="0" smtClean="0">
                <a:latin typeface="Rockwell"/>
                <a:cs typeface="Rockwell"/>
              </a:rPr>
              <a:t>st</a:t>
            </a:r>
            <a:r>
              <a:rPr lang="en-US" sz="2800" dirty="0" smtClean="0">
                <a:latin typeface="Rockwell"/>
                <a:cs typeface="Rockwell"/>
              </a:rPr>
              <a:t> SI test SSDS</a:t>
            </a:r>
          </a:p>
          <a:p>
            <a:pPr marL="914400" lvl="1" indent="-457200">
              <a:buFont typeface="Arial"/>
              <a:buChar char="•"/>
            </a:pPr>
            <a:r>
              <a:rPr lang="en-US" sz="2800" dirty="0" smtClean="0">
                <a:latin typeface="Rockwell"/>
                <a:cs typeface="Rockwell"/>
              </a:rPr>
              <a:t> 2</a:t>
            </a:r>
            <a:r>
              <a:rPr lang="en-US" sz="2800" baseline="30000" dirty="0" smtClean="0">
                <a:latin typeface="Rockwell"/>
                <a:cs typeface="Rockwell"/>
              </a:rPr>
              <a:t>nd</a:t>
            </a:r>
            <a:r>
              <a:rPr lang="en-US" sz="2800" dirty="0" smtClean="0">
                <a:latin typeface="Rockwell"/>
                <a:cs typeface="Rockwell"/>
              </a:rPr>
              <a:t> SI test CSDS</a:t>
            </a:r>
          </a:p>
          <a:p>
            <a:pPr marL="457200" indent="-457200">
              <a:buFont typeface="Arial"/>
              <a:buChar char="•"/>
            </a:pPr>
            <a:r>
              <a:rPr lang="en-US" sz="2800" dirty="0" smtClean="0">
                <a:latin typeface="Rockwell"/>
                <a:cs typeface="Rockwell"/>
              </a:rPr>
              <a:t>Two-bottle choice paradigm </a:t>
            </a:r>
          </a:p>
          <a:p>
            <a:pPr marL="914400" lvl="1" indent="-457200">
              <a:buFont typeface="Arial"/>
              <a:buChar char="•"/>
            </a:pPr>
            <a:r>
              <a:rPr lang="en-US" sz="2800" dirty="0" smtClean="0">
                <a:latin typeface="Rockwell"/>
                <a:cs typeface="Rockwell"/>
              </a:rPr>
              <a:t>2 days prior—pre-test habituation to 2 water bottles</a:t>
            </a:r>
          </a:p>
          <a:p>
            <a:pPr marL="914400" lvl="1" indent="-457200">
              <a:buFont typeface="Arial"/>
              <a:buChar char="•"/>
            </a:pPr>
            <a:r>
              <a:rPr lang="en-US" sz="2800" dirty="0" smtClean="0">
                <a:latin typeface="Rockwell"/>
                <a:cs typeface="Rockwell"/>
              </a:rPr>
              <a:t>One filled with 1% </a:t>
            </a:r>
            <a:r>
              <a:rPr lang="en-US" sz="2800" dirty="0" err="1" smtClean="0">
                <a:latin typeface="Rockwell"/>
                <a:cs typeface="Rockwell"/>
              </a:rPr>
              <a:t>Suc</a:t>
            </a:r>
            <a:r>
              <a:rPr lang="en-US" sz="2800" dirty="0" smtClean="0">
                <a:latin typeface="Rockwell"/>
                <a:cs typeface="Rockwell"/>
              </a:rPr>
              <a:t> </a:t>
            </a:r>
          </a:p>
          <a:p>
            <a:pPr marL="1371600" lvl="2" indent="-457200">
              <a:buFont typeface="Arial"/>
              <a:buChar char="•"/>
            </a:pPr>
            <a:r>
              <a:rPr lang="en-US" sz="2800" dirty="0" smtClean="0">
                <a:latin typeface="Rockwell"/>
                <a:cs typeface="Rockwell"/>
              </a:rPr>
              <a:t>Alternated daily</a:t>
            </a:r>
          </a:p>
          <a:p>
            <a:pPr marL="1371600" lvl="2" indent="-457200">
              <a:buFont typeface="Arial"/>
              <a:buChar char="•"/>
            </a:pPr>
            <a:r>
              <a:rPr lang="en-US" sz="2800" dirty="0" smtClean="0">
                <a:latin typeface="Rockwell"/>
                <a:cs typeface="Rockwell"/>
              </a:rPr>
              <a:t>Weight difference as a function of preference</a:t>
            </a:r>
          </a:p>
        </p:txBody>
      </p:sp>
      <p:pic>
        <p:nvPicPr>
          <p:cNvPr id="6" name="Picture 5" descr="Sucrose_Preference_.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914400"/>
            <a:ext cx="3521867" cy="2504440"/>
          </a:xfrm>
          <a:prstGeom prst="rect">
            <a:avLst/>
          </a:prstGeom>
        </p:spPr>
      </p:pic>
    </p:spTree>
    <p:extLst>
      <p:ext uri="{BB962C8B-B14F-4D97-AF65-F5344CB8AC3E}">
        <p14:creationId xmlns:p14="http://schemas.microsoft.com/office/powerpoint/2010/main" val="42567025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descr="0-3.jpg"/>
          <p:cNvPicPr>
            <a:picLocks noGrp="1" noChangeAspect="1"/>
          </p:cNvPicPr>
          <p:nvPr>
            <p:ph sz="quarter" idx="15"/>
          </p:nvPr>
        </p:nvPicPr>
        <p:blipFill>
          <a:blip r:embed="rId2" cstate="print">
            <a:extLst>
              <a:ext uri="{28A0092B-C50C-407E-A947-70E740481C1C}">
                <a14:useLocalDpi xmlns:a14="http://schemas.microsoft.com/office/drawing/2010/main" val="0"/>
              </a:ext>
            </a:extLst>
          </a:blip>
          <a:srcRect l="-9751" r="-9751"/>
          <a:stretch>
            <a:fillRect/>
          </a:stretch>
        </p:blipFill>
        <p:spPr>
          <a:xfrm>
            <a:off x="-459259" y="212784"/>
            <a:ext cx="9069859" cy="6331789"/>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45</a:t>
            </a:fld>
            <a:endParaRPr lang="en-US"/>
          </a:p>
        </p:txBody>
      </p:sp>
    </p:spTree>
    <p:extLst>
      <p:ext uri="{BB962C8B-B14F-4D97-AF65-F5344CB8AC3E}">
        <p14:creationId xmlns:p14="http://schemas.microsoft.com/office/powerpoint/2010/main" val="28113769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2800" dirty="0">
              <a:latin typeface="Rockwell"/>
              <a:cs typeface="Rockwell"/>
            </a:endParaRPr>
          </a:p>
        </p:txBody>
      </p:sp>
      <p:sp>
        <p:nvSpPr>
          <p:cNvPr id="3" name="Text Placeholder 2"/>
          <p:cNvSpPr>
            <a:spLocks noGrp="1"/>
          </p:cNvSpPr>
          <p:nvPr>
            <p:ph type="body" sz="quarter" idx="13"/>
          </p:nvPr>
        </p:nvSpPr>
        <p:spPr>
          <a:xfrm>
            <a:off x="304800" y="152400"/>
            <a:ext cx="8077200" cy="762000"/>
          </a:xfrm>
        </p:spPr>
        <p:txBody>
          <a:bodyPr>
            <a:noAutofit/>
          </a:bodyPr>
          <a:lstStyle/>
          <a:p>
            <a:pPr algn="ctr"/>
            <a:r>
              <a:rPr lang="en-US" sz="3200" dirty="0" smtClean="0">
                <a:latin typeface="Rockwell"/>
                <a:cs typeface="Rockwell"/>
              </a:rPr>
              <a:t>SSDS + OS </a:t>
            </a:r>
            <a:endParaRPr lang="en-US" sz="32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46</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8" name="TextBox 7"/>
          <p:cNvSpPr txBox="1"/>
          <p:nvPr/>
        </p:nvSpPr>
        <p:spPr>
          <a:xfrm>
            <a:off x="152400" y="990600"/>
            <a:ext cx="8382000" cy="3970318"/>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D1- and D2-Cre mice injected bilaterally with AAV-DIO-</a:t>
            </a:r>
            <a:r>
              <a:rPr lang="en-US" sz="2800" dirty="0" err="1" smtClean="0">
                <a:latin typeface="Rockwell"/>
                <a:cs typeface="Rockwell"/>
              </a:rPr>
              <a:t>ChETA</a:t>
            </a:r>
            <a:r>
              <a:rPr lang="en-US" sz="2800" baseline="-25000" dirty="0" err="1" smtClean="0">
                <a:latin typeface="Rockwell"/>
                <a:cs typeface="Rockwell"/>
              </a:rPr>
              <a:t>A</a:t>
            </a:r>
            <a:r>
              <a:rPr lang="en-US" sz="2800" dirty="0" smtClean="0">
                <a:latin typeface="Rockwell"/>
                <a:cs typeface="Rockwell"/>
              </a:rPr>
              <a:t>-EYFP</a:t>
            </a:r>
          </a:p>
          <a:p>
            <a:pPr marL="457200" indent="-457200">
              <a:buFont typeface="Arial"/>
              <a:buChar char="•"/>
            </a:pPr>
            <a:r>
              <a:rPr lang="en-US" sz="2800" dirty="0" smtClean="0">
                <a:latin typeface="Rockwell"/>
                <a:cs typeface="Rockwell"/>
              </a:rPr>
              <a:t>Chronic fibers</a:t>
            </a:r>
          </a:p>
          <a:p>
            <a:pPr marL="457200" indent="-457200">
              <a:buFont typeface="Arial"/>
              <a:buChar char="•"/>
            </a:pPr>
            <a:r>
              <a:rPr lang="en-US" sz="2800" dirty="0" smtClean="0">
                <a:latin typeface="Rockwell"/>
                <a:cs typeface="Rockwell"/>
              </a:rPr>
              <a:t>Day 4-17 morn + eve </a:t>
            </a:r>
            <a:r>
              <a:rPr lang="en-US" sz="2800" dirty="0" err="1" smtClean="0">
                <a:latin typeface="Rockwell"/>
                <a:cs typeface="Rockwell"/>
              </a:rPr>
              <a:t>stim</a:t>
            </a:r>
            <a:r>
              <a:rPr lang="en-US" sz="2800" dirty="0" smtClean="0">
                <a:latin typeface="Rockwell"/>
                <a:cs typeface="Rockwell"/>
              </a:rPr>
              <a:t> =50Hz @ 473 nm </a:t>
            </a:r>
          </a:p>
          <a:p>
            <a:pPr marL="914400" lvl="1" indent="-457200">
              <a:buFont typeface="Arial"/>
              <a:buChar char="•"/>
            </a:pPr>
            <a:r>
              <a:rPr lang="en-US" sz="2800" dirty="0" smtClean="0">
                <a:latin typeface="Rockwell"/>
                <a:cs typeface="Rockwell"/>
              </a:rPr>
              <a:t>5 s on-off cycles</a:t>
            </a:r>
          </a:p>
          <a:p>
            <a:pPr marL="457200" indent="-457200">
              <a:buFont typeface="Arial"/>
              <a:buChar char="•"/>
            </a:pPr>
            <a:r>
              <a:rPr lang="en-US" sz="2800" dirty="0" smtClean="0">
                <a:latin typeface="Rockwell"/>
                <a:cs typeface="Rockwell"/>
              </a:rPr>
              <a:t>Day 18-Three social defeat sessions</a:t>
            </a:r>
          </a:p>
          <a:p>
            <a:pPr marL="914400" lvl="1" indent="-457200">
              <a:buFont typeface="Arial"/>
              <a:buChar char="•"/>
            </a:pPr>
            <a:r>
              <a:rPr lang="en-US" sz="2800" dirty="0" smtClean="0">
                <a:latin typeface="Rockwell"/>
                <a:cs typeface="Rockwell"/>
              </a:rPr>
              <a:t>5 min physical defeat</a:t>
            </a:r>
          </a:p>
          <a:p>
            <a:pPr marL="914400" lvl="1" indent="-457200">
              <a:buFont typeface="Arial"/>
              <a:buChar char="•"/>
            </a:pPr>
            <a:r>
              <a:rPr lang="en-US" sz="2800" dirty="0" smtClean="0">
                <a:latin typeface="Rockwell"/>
                <a:cs typeface="Rockwell"/>
              </a:rPr>
              <a:t>15 min no defeat</a:t>
            </a:r>
          </a:p>
          <a:p>
            <a:pPr marL="1371600" lvl="2" indent="-457200">
              <a:buFont typeface="Arial"/>
              <a:buChar char="•"/>
            </a:pPr>
            <a:r>
              <a:rPr lang="en-US" sz="2800" dirty="0" smtClean="0">
                <a:latin typeface="Rockwell"/>
                <a:cs typeface="Rockwell"/>
              </a:rPr>
              <a:t>OS during 15 min no defeat</a:t>
            </a:r>
          </a:p>
        </p:txBody>
      </p:sp>
    </p:spTree>
    <p:extLst>
      <p:ext uri="{BB962C8B-B14F-4D97-AF65-F5344CB8AC3E}">
        <p14:creationId xmlns:p14="http://schemas.microsoft.com/office/powerpoint/2010/main" val="37555196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0-2.jpg"/>
          <p:cNvPicPr>
            <a:picLocks noGrp="1" noChangeAspect="1"/>
          </p:cNvPicPr>
          <p:nvPr>
            <p:ph sz="quarter" idx="15"/>
          </p:nvPr>
        </p:nvPicPr>
        <p:blipFill>
          <a:blip r:embed="rId2" cstate="print">
            <a:extLst>
              <a:ext uri="{28A0092B-C50C-407E-A947-70E740481C1C}">
                <a14:useLocalDpi xmlns:a14="http://schemas.microsoft.com/office/drawing/2010/main" val="0"/>
              </a:ext>
            </a:extLst>
          </a:blip>
          <a:srcRect l="-33147" r="-33147"/>
          <a:stretch>
            <a:fillRect/>
          </a:stretch>
        </p:blipFill>
        <p:spPr>
          <a:xfrm>
            <a:off x="-370703" y="0"/>
            <a:ext cx="9823622" cy="6858000"/>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47</a:t>
            </a:fld>
            <a:endParaRPr lang="en-US"/>
          </a:p>
        </p:txBody>
      </p:sp>
    </p:spTree>
    <p:extLst>
      <p:ext uri="{BB962C8B-B14F-4D97-AF65-F5344CB8AC3E}">
        <p14:creationId xmlns:p14="http://schemas.microsoft.com/office/powerpoint/2010/main" val="6747040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48</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3539431"/>
          </a:xfrm>
          <a:prstGeom prst="rect">
            <a:avLst/>
          </a:prstGeom>
          <a:noFill/>
        </p:spPr>
        <p:txBody>
          <a:bodyPr wrap="square" rtlCol="0">
            <a:spAutoFit/>
          </a:bodyPr>
          <a:lstStyle/>
          <a:p>
            <a:pPr marL="457200" indent="-457200">
              <a:buFont typeface="Arial"/>
              <a:buChar char="•"/>
            </a:pPr>
            <a:r>
              <a:rPr lang="en-US" sz="2800" dirty="0" err="1" smtClean="0">
                <a:latin typeface="Rockwell"/>
                <a:cs typeface="Rockwell"/>
              </a:rPr>
              <a:t>NAc</a:t>
            </a:r>
            <a:r>
              <a:rPr lang="en-US" sz="2800" dirty="0" smtClean="0">
                <a:latin typeface="Rockwell"/>
                <a:cs typeface="Rockwell"/>
              </a:rPr>
              <a:t> MSNs implicated in behavioral outcomes of SDS</a:t>
            </a:r>
          </a:p>
          <a:p>
            <a:pPr marL="457200" indent="-457200">
              <a:buFont typeface="Arial"/>
              <a:buChar char="•"/>
            </a:pPr>
            <a:r>
              <a:rPr lang="en-US" sz="2800" dirty="0" smtClean="0">
                <a:latin typeface="Rockwell"/>
                <a:cs typeface="Rockwell"/>
              </a:rPr>
              <a:t>Repeated OS of D1-MSN firing </a:t>
            </a:r>
            <a:r>
              <a:rPr lang="en-US" sz="2800" dirty="0" smtClean="0">
                <a:latin typeface="Rockwell"/>
                <a:cs typeface="Rockwell"/>
                <a:sym typeface="Wingdings"/>
              </a:rPr>
              <a:t> restores SI and </a:t>
            </a:r>
            <a:r>
              <a:rPr lang="en-US" sz="2800" dirty="0">
                <a:latin typeface="Rockwell"/>
                <a:cs typeface="Rockwell"/>
                <a:sym typeface="Wingdings"/>
              </a:rPr>
              <a:t>s</a:t>
            </a:r>
            <a:r>
              <a:rPr lang="en-US" sz="2800" dirty="0" smtClean="0">
                <a:latin typeface="Rockwell"/>
                <a:cs typeface="Rockwell"/>
                <a:sym typeface="Wingdings"/>
              </a:rPr>
              <a:t>ucrose preference</a:t>
            </a:r>
          </a:p>
          <a:p>
            <a:pPr marL="457200" indent="-457200">
              <a:buFont typeface="Arial"/>
              <a:buChar char="•"/>
            </a:pPr>
            <a:r>
              <a:rPr lang="en-US" sz="2800" dirty="0" err="1" smtClean="0">
                <a:latin typeface="Rockwell"/>
                <a:cs typeface="Rockwell"/>
                <a:sym typeface="Wingdings"/>
              </a:rPr>
              <a:t>Pharmacogenetic</a:t>
            </a:r>
            <a:r>
              <a:rPr lang="en-US" sz="2800" dirty="0" smtClean="0">
                <a:latin typeface="Rockwell"/>
                <a:cs typeface="Rockwell"/>
                <a:sym typeface="Wingdings"/>
              </a:rPr>
              <a:t> inhibition produces social avoidance + </a:t>
            </a:r>
            <a:r>
              <a:rPr lang="en-US" sz="2800" dirty="0" err="1" smtClean="0">
                <a:latin typeface="Rockwell"/>
                <a:cs typeface="Rockwell"/>
                <a:sym typeface="Wingdings"/>
              </a:rPr>
              <a:t>anhedonia</a:t>
            </a:r>
            <a:r>
              <a:rPr lang="en-US" sz="2800" dirty="0" smtClean="0">
                <a:latin typeface="Rockwell"/>
                <a:cs typeface="Rockwell"/>
                <a:sym typeface="Wingdings"/>
              </a:rPr>
              <a:t> </a:t>
            </a:r>
          </a:p>
          <a:p>
            <a:pPr marL="457200" indent="-457200">
              <a:buFont typeface="Arial"/>
              <a:buChar char="•"/>
            </a:pPr>
            <a:r>
              <a:rPr lang="en-US" sz="2800" dirty="0" smtClean="0">
                <a:latin typeface="Rockwell"/>
                <a:cs typeface="Rockwell"/>
                <a:sym typeface="Wingdings"/>
              </a:rPr>
              <a:t>Repeated </a:t>
            </a:r>
            <a:r>
              <a:rPr lang="en-US" sz="2800" dirty="0" err="1" smtClean="0">
                <a:latin typeface="Rockwell"/>
                <a:cs typeface="Rockwell"/>
                <a:sym typeface="Wingdings"/>
              </a:rPr>
              <a:t>Os</a:t>
            </a:r>
            <a:r>
              <a:rPr lang="en-US" sz="2800" dirty="0" smtClean="0">
                <a:latin typeface="Rockwell"/>
                <a:cs typeface="Rockwell"/>
                <a:sym typeface="Wingdings"/>
              </a:rPr>
              <a:t> of D2-MSNsocial avoidance following SSDS/no sucrose </a:t>
            </a:r>
            <a:r>
              <a:rPr lang="en-US" sz="2800" dirty="0" err="1" smtClean="0">
                <a:latin typeface="Lucida Grande"/>
                <a:ea typeface="Lucida Grande"/>
                <a:cs typeface="Lucida Grande"/>
                <a:sym typeface="Wingdings"/>
              </a:rPr>
              <a:t>Δ</a:t>
            </a:r>
            <a:endParaRPr lang="en-US" sz="2800" dirty="0" smtClean="0">
              <a:latin typeface="Lucida Grande"/>
              <a:ea typeface="Lucida Grande"/>
              <a:cs typeface="Lucida Grande"/>
              <a:sym typeface="Wingdings"/>
            </a:endParaRPr>
          </a:p>
        </p:txBody>
      </p:sp>
    </p:spTree>
    <p:extLst>
      <p:ext uri="{BB962C8B-B14F-4D97-AF65-F5344CB8AC3E}">
        <p14:creationId xmlns:p14="http://schemas.microsoft.com/office/powerpoint/2010/main" val="22376647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49</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4832093"/>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 of excitatory signaling and spine growth on MSNs in susceptible animals= D2-MSNs</a:t>
            </a:r>
          </a:p>
          <a:p>
            <a:pPr marL="457200" indent="-457200">
              <a:buFont typeface="Arial"/>
              <a:buChar char="•"/>
            </a:pPr>
            <a:r>
              <a:rPr lang="en-US" sz="2800" dirty="0" err="1" smtClean="0">
                <a:latin typeface="Rockwell"/>
                <a:cs typeface="Rockwell"/>
              </a:rPr>
              <a:t>vHipp</a:t>
            </a:r>
            <a:r>
              <a:rPr lang="en-US" sz="2800" dirty="0" smtClean="0">
                <a:latin typeface="Rockwell"/>
                <a:cs typeface="Rockwell"/>
              </a:rPr>
              <a:t> afferent </a:t>
            </a:r>
            <a:r>
              <a:rPr lang="en-US" sz="2800" dirty="0" smtClean="0">
                <a:latin typeface="Rockwell"/>
                <a:cs typeface="Rockwell"/>
                <a:sym typeface="Wingdings"/>
              </a:rPr>
              <a:t> D1-MSN role in stress behaviors</a:t>
            </a:r>
            <a:endParaRPr lang="en-US" sz="2800" dirty="0" smtClean="0">
              <a:latin typeface="Rockwell"/>
              <a:cs typeface="Rockwell"/>
            </a:endParaRPr>
          </a:p>
          <a:p>
            <a:pPr marL="457200" indent="-457200">
              <a:buFont typeface="Arial"/>
              <a:buChar char="•"/>
            </a:pPr>
            <a:r>
              <a:rPr lang="en-US" sz="2800" dirty="0" err="1" smtClean="0">
                <a:latin typeface="Lucida Grande"/>
                <a:ea typeface="Lucida Grande"/>
                <a:cs typeface="Lucida Grande"/>
              </a:rPr>
              <a:t>Δ</a:t>
            </a:r>
            <a:r>
              <a:rPr lang="en-US" sz="2800" dirty="0" err="1" smtClean="0">
                <a:latin typeface="Rockwell"/>
                <a:cs typeface="Rockwell"/>
              </a:rPr>
              <a:t>FosB</a:t>
            </a:r>
            <a:r>
              <a:rPr lang="en-US" sz="2800" dirty="0" smtClean="0">
                <a:latin typeface="Rockwell"/>
                <a:cs typeface="Rockwell"/>
              </a:rPr>
              <a:t> results indicate:</a:t>
            </a:r>
          </a:p>
          <a:p>
            <a:pPr marL="914400" lvl="1" indent="-457200">
              <a:buFont typeface="Arial"/>
              <a:buChar char="•"/>
            </a:pPr>
            <a:r>
              <a:rPr lang="en-US" sz="2800" dirty="0" smtClean="0">
                <a:latin typeface="Rockwell"/>
                <a:cs typeface="Rockwell"/>
              </a:rPr>
              <a:t>^ D1-MSN firing=positive, resilient outcomes following stress</a:t>
            </a:r>
          </a:p>
          <a:p>
            <a:pPr marL="914400" lvl="1" indent="-457200">
              <a:buFont typeface="Arial"/>
              <a:buChar char="•"/>
            </a:pPr>
            <a:r>
              <a:rPr lang="en-US" sz="2800" dirty="0" smtClean="0">
                <a:latin typeface="Rockwell"/>
                <a:cs typeface="Rockwell"/>
              </a:rPr>
              <a:t>^D2-MSN firing= promotes susceptibility</a:t>
            </a:r>
          </a:p>
          <a:p>
            <a:pPr marL="457200" indent="-457200">
              <a:buFont typeface="Arial"/>
              <a:buChar char="•"/>
            </a:pPr>
            <a:r>
              <a:rPr lang="en-US" sz="2800" dirty="0" smtClean="0">
                <a:latin typeface="Rockwell"/>
                <a:cs typeface="Rockwell"/>
              </a:rPr>
              <a:t>Repeated stimulation or inhibition </a:t>
            </a:r>
            <a:r>
              <a:rPr lang="en-US" sz="2800" dirty="0" smtClean="0">
                <a:latin typeface="Rockwell"/>
                <a:cs typeface="Rockwell"/>
                <a:sym typeface="Wingdings"/>
              </a:rPr>
              <a:t> long-term plasticity adaptations in </a:t>
            </a:r>
            <a:r>
              <a:rPr lang="en-US" sz="2800" dirty="0" err="1" smtClean="0">
                <a:latin typeface="Rockwell"/>
                <a:cs typeface="Rockwell"/>
                <a:sym typeface="Wingdings"/>
              </a:rPr>
              <a:t>NAc</a:t>
            </a:r>
            <a:r>
              <a:rPr lang="en-US" sz="2800" dirty="0" smtClean="0">
                <a:latin typeface="Rockwell"/>
                <a:cs typeface="Rockwell"/>
              </a:rPr>
              <a:t> </a:t>
            </a:r>
            <a:endParaRPr lang="en-US" sz="2800" dirty="0">
              <a:latin typeface="Rockwell"/>
              <a:cs typeface="Rockwell"/>
            </a:endParaRPr>
          </a:p>
        </p:txBody>
      </p:sp>
    </p:spTree>
    <p:extLst>
      <p:ext uri="{BB962C8B-B14F-4D97-AF65-F5344CB8AC3E}">
        <p14:creationId xmlns:p14="http://schemas.microsoft.com/office/powerpoint/2010/main" val="1289927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nc13177.pdf"/>
          <p:cNvPicPr>
            <a:picLocks noChangeAspect="1"/>
          </p:cNvPicPr>
          <p:nvPr/>
        </p:nvPicPr>
        <p:blipFill rotWithShape="1">
          <a:blip r:embed="rId3">
            <a:extLst>
              <a:ext uri="{28A0092B-C50C-407E-A947-70E740481C1C}">
                <a14:useLocalDpi xmlns:a14="http://schemas.microsoft.com/office/drawing/2010/main" val="0"/>
              </a:ext>
            </a:extLst>
          </a:blip>
          <a:srcRect t="6277" b="71283"/>
          <a:stretch/>
        </p:blipFill>
        <p:spPr>
          <a:xfrm>
            <a:off x="-304800" y="10160"/>
            <a:ext cx="5943600" cy="1825083"/>
          </a:xfrm>
          <a:prstGeom prst="rect">
            <a:avLst/>
          </a:prstGeom>
        </p:spPr>
      </p:pic>
      <p:sp>
        <p:nvSpPr>
          <p:cNvPr id="4" name="TextBox 3"/>
          <p:cNvSpPr txBox="1"/>
          <p:nvPr/>
        </p:nvSpPr>
        <p:spPr>
          <a:xfrm>
            <a:off x="7315200" y="6248400"/>
            <a:ext cx="1295400" cy="599440"/>
          </a:xfrm>
          <a:prstGeom prst="rect">
            <a:avLst/>
          </a:prstGeom>
          <a:solidFill>
            <a:schemeClr val="bg1"/>
          </a:solidFill>
        </p:spPr>
        <p:txBody>
          <a:bodyPr wrap="square" rtlCol="0">
            <a:spAutoFit/>
          </a:bodyPr>
          <a:lstStyle/>
          <a:p>
            <a:endParaRPr lang="en-US" dirty="0">
              <a:solidFill>
                <a:schemeClr val="bg1"/>
              </a:solidFill>
            </a:endParaRPr>
          </a:p>
        </p:txBody>
      </p:sp>
      <p:sp>
        <p:nvSpPr>
          <p:cNvPr id="5" name="TextBox 4"/>
          <p:cNvSpPr txBox="1"/>
          <p:nvPr/>
        </p:nvSpPr>
        <p:spPr>
          <a:xfrm>
            <a:off x="76200" y="1752600"/>
            <a:ext cx="8686800" cy="6232475"/>
          </a:xfrm>
          <a:prstGeom prst="rect">
            <a:avLst/>
          </a:prstGeom>
          <a:noFill/>
        </p:spPr>
        <p:txBody>
          <a:bodyPr wrap="square" rtlCol="0">
            <a:spAutoFit/>
          </a:bodyPr>
          <a:lstStyle/>
          <a:p>
            <a:pPr marL="457200" indent="-457200">
              <a:lnSpc>
                <a:spcPct val="130000"/>
              </a:lnSpc>
              <a:buFont typeface="Arial"/>
              <a:buChar char="•"/>
            </a:pPr>
            <a:r>
              <a:rPr lang="en-US" sz="2800" dirty="0" smtClean="0">
                <a:latin typeface="Rockwell"/>
                <a:cs typeface="Rockwell"/>
              </a:rPr>
              <a:t>Difficult to examine DA signaling in isolation</a:t>
            </a:r>
          </a:p>
          <a:p>
            <a:pPr marL="914400" lvl="1" indent="-457200">
              <a:lnSpc>
                <a:spcPct val="130000"/>
              </a:lnSpc>
              <a:buFont typeface="Arial"/>
              <a:buChar char="•"/>
            </a:pPr>
            <a:r>
              <a:rPr lang="en-US" sz="2800" dirty="0" smtClean="0">
                <a:solidFill>
                  <a:srgbClr val="FF0000"/>
                </a:solidFill>
                <a:latin typeface="Rockwell"/>
                <a:cs typeface="Rockwell"/>
              </a:rPr>
              <a:t>Electrical </a:t>
            </a:r>
            <a:r>
              <a:rPr lang="en-US" sz="2800" dirty="0">
                <a:solidFill>
                  <a:srgbClr val="FF0000"/>
                </a:solidFill>
                <a:latin typeface="Rockwell"/>
                <a:cs typeface="Rockwell"/>
              </a:rPr>
              <a:t>s</a:t>
            </a:r>
            <a:r>
              <a:rPr lang="en-US" sz="2800" dirty="0" smtClean="0">
                <a:solidFill>
                  <a:srgbClr val="FF0000"/>
                </a:solidFill>
                <a:latin typeface="Rockwell"/>
                <a:cs typeface="Rockwell"/>
              </a:rPr>
              <a:t>timulation </a:t>
            </a:r>
            <a:r>
              <a:rPr lang="en-US" sz="2800" dirty="0">
                <a:solidFill>
                  <a:srgbClr val="FF0000"/>
                </a:solidFill>
                <a:latin typeface="Rockwell"/>
                <a:cs typeface="Rockwell"/>
              </a:rPr>
              <a:t>m</a:t>
            </a:r>
            <a:r>
              <a:rPr lang="en-US" sz="2800" dirty="0" smtClean="0">
                <a:solidFill>
                  <a:srgbClr val="FF0000"/>
                </a:solidFill>
                <a:latin typeface="Rockwell"/>
                <a:cs typeface="Rockwell"/>
              </a:rPr>
              <a:t>ost </a:t>
            </a:r>
            <a:r>
              <a:rPr lang="en-US" sz="2800" dirty="0">
                <a:solidFill>
                  <a:srgbClr val="FF0000"/>
                </a:solidFill>
                <a:latin typeface="Rockwell"/>
                <a:cs typeface="Rockwell"/>
              </a:rPr>
              <a:t>c</a:t>
            </a:r>
            <a:r>
              <a:rPr lang="en-US" sz="2800" dirty="0" smtClean="0">
                <a:solidFill>
                  <a:srgbClr val="FF0000"/>
                </a:solidFill>
                <a:latin typeface="Rockwell"/>
                <a:cs typeface="Rockwell"/>
              </a:rPr>
              <a:t>ommon</a:t>
            </a:r>
          </a:p>
          <a:p>
            <a:pPr marL="1371600" lvl="2" indent="-457200">
              <a:lnSpc>
                <a:spcPct val="130000"/>
              </a:lnSpc>
              <a:buFont typeface="Arial"/>
              <a:buChar char="•"/>
            </a:pPr>
            <a:r>
              <a:rPr lang="en-US" sz="2800" dirty="0" smtClean="0">
                <a:latin typeface="Rockwell"/>
                <a:cs typeface="Rockwell"/>
              </a:rPr>
              <a:t>Lacks specificity</a:t>
            </a:r>
          </a:p>
          <a:p>
            <a:pPr marL="914400" lvl="1" indent="-457200">
              <a:lnSpc>
                <a:spcPct val="130000"/>
              </a:lnSpc>
              <a:buFont typeface="Arial"/>
              <a:buChar char="•"/>
            </a:pPr>
            <a:r>
              <a:rPr lang="en-US" sz="2800" dirty="0" smtClean="0">
                <a:solidFill>
                  <a:srgbClr val="000090"/>
                </a:solidFill>
                <a:latin typeface="Rockwell"/>
                <a:cs typeface="Rockwell"/>
              </a:rPr>
              <a:t>Optogenetics</a:t>
            </a:r>
            <a:endParaRPr lang="en-US" sz="2800" dirty="0" smtClean="0">
              <a:solidFill>
                <a:srgbClr val="000090"/>
              </a:solidFill>
              <a:latin typeface="Rockwell"/>
              <a:cs typeface="Rockwell"/>
              <a:sym typeface="Wingdings"/>
            </a:endParaRPr>
          </a:p>
          <a:p>
            <a:pPr marL="1371600" lvl="2" indent="-457200">
              <a:lnSpc>
                <a:spcPct val="130000"/>
              </a:lnSpc>
              <a:buFont typeface="Arial"/>
              <a:buChar char="•"/>
            </a:pPr>
            <a:r>
              <a:rPr lang="en-US" sz="2800" dirty="0" smtClean="0">
                <a:solidFill>
                  <a:srgbClr val="000090"/>
                </a:solidFill>
                <a:latin typeface="Rockwell"/>
                <a:cs typeface="Rockwell"/>
                <a:sym typeface="Wingdings"/>
              </a:rPr>
              <a:t>Direct, selective activation </a:t>
            </a:r>
          </a:p>
          <a:p>
            <a:pPr marL="1828800" lvl="3" indent="-457200">
              <a:lnSpc>
                <a:spcPct val="130000"/>
              </a:lnSpc>
              <a:buFont typeface="Arial"/>
              <a:buChar char="•"/>
            </a:pPr>
            <a:r>
              <a:rPr lang="en-US" sz="2800" dirty="0" smtClean="0">
                <a:solidFill>
                  <a:srgbClr val="000090"/>
                </a:solidFill>
                <a:latin typeface="Rockwell"/>
                <a:cs typeface="Rockwell"/>
                <a:sym typeface="Wingdings"/>
              </a:rPr>
              <a:t>DA terminal </a:t>
            </a:r>
            <a:r>
              <a:rPr lang="en-US" sz="2800" dirty="0">
                <a:solidFill>
                  <a:srgbClr val="000090"/>
                </a:solidFill>
                <a:latin typeface="Rockwell"/>
                <a:cs typeface="Rockwell"/>
                <a:sym typeface="Wingdings"/>
              </a:rPr>
              <a:t>f</a:t>
            </a:r>
            <a:r>
              <a:rPr lang="en-US" sz="2800" dirty="0" smtClean="0">
                <a:solidFill>
                  <a:srgbClr val="000090"/>
                </a:solidFill>
                <a:latin typeface="Rockwell"/>
                <a:cs typeface="Rockwell"/>
                <a:sym typeface="Wingdings"/>
              </a:rPr>
              <a:t>ields </a:t>
            </a:r>
            <a:r>
              <a:rPr lang="en-US" sz="2800" dirty="0">
                <a:solidFill>
                  <a:srgbClr val="000090"/>
                </a:solidFill>
                <a:latin typeface="Rockwell"/>
                <a:cs typeface="Rockwell"/>
                <a:sym typeface="Wingdings"/>
              </a:rPr>
              <a:t>(</a:t>
            </a:r>
            <a:r>
              <a:rPr lang="en-US" sz="2800" dirty="0" err="1" smtClean="0">
                <a:solidFill>
                  <a:srgbClr val="000090"/>
                </a:solidFill>
                <a:latin typeface="Rockwell"/>
                <a:cs typeface="Rockwell"/>
                <a:sym typeface="Wingdings"/>
              </a:rPr>
              <a:t>VTANAc</a:t>
            </a:r>
            <a:r>
              <a:rPr lang="en-US" sz="2800" dirty="0" smtClean="0">
                <a:solidFill>
                  <a:srgbClr val="000090"/>
                </a:solidFill>
                <a:latin typeface="Rockwell"/>
                <a:cs typeface="Rockwell"/>
                <a:sym typeface="Wingdings"/>
              </a:rPr>
              <a:t>)</a:t>
            </a:r>
          </a:p>
          <a:p>
            <a:pPr marL="457200" indent="-457200">
              <a:lnSpc>
                <a:spcPct val="130000"/>
              </a:lnSpc>
              <a:buFont typeface="Arial"/>
              <a:buChar char="•"/>
            </a:pPr>
            <a:r>
              <a:rPr lang="en-US" sz="2800" dirty="0" smtClean="0">
                <a:latin typeface="Rockwell"/>
                <a:cs typeface="Rockwell"/>
                <a:sym typeface="Wingdings"/>
              </a:rPr>
              <a:t>How does </a:t>
            </a:r>
            <a:r>
              <a:rPr lang="en-US" sz="2800" dirty="0">
                <a:latin typeface="Rockwell"/>
                <a:cs typeface="Rockwell"/>
                <a:sym typeface="Wingdings"/>
              </a:rPr>
              <a:t>s</a:t>
            </a:r>
            <a:r>
              <a:rPr lang="en-US" sz="2800" dirty="0" smtClean="0">
                <a:latin typeface="Rockwell"/>
                <a:cs typeface="Rockwell"/>
                <a:sym typeface="Wingdings"/>
              </a:rPr>
              <a:t>elective </a:t>
            </a:r>
            <a:r>
              <a:rPr lang="en-US" sz="2800" dirty="0">
                <a:latin typeface="Rockwell"/>
                <a:cs typeface="Rockwell"/>
                <a:sym typeface="Wingdings"/>
              </a:rPr>
              <a:t>o</a:t>
            </a:r>
            <a:r>
              <a:rPr lang="en-US" sz="2800" dirty="0" smtClean="0">
                <a:latin typeface="Rockwell"/>
                <a:cs typeface="Rockwell"/>
                <a:sym typeface="Wingdings"/>
              </a:rPr>
              <a:t>ptic </a:t>
            </a:r>
            <a:r>
              <a:rPr lang="en-US" sz="2800" dirty="0">
                <a:latin typeface="Rockwell"/>
                <a:cs typeface="Rockwell"/>
                <a:sym typeface="Wingdings"/>
              </a:rPr>
              <a:t>a</a:t>
            </a:r>
            <a:r>
              <a:rPr lang="en-US" sz="2800" dirty="0" smtClean="0">
                <a:latin typeface="Rockwell"/>
                <a:cs typeface="Rockwell"/>
                <a:sym typeface="Wingdings"/>
              </a:rPr>
              <a:t>ctivation </a:t>
            </a:r>
            <a:r>
              <a:rPr lang="en-US" sz="2800" dirty="0">
                <a:latin typeface="Rockwell"/>
                <a:cs typeface="Rockwell"/>
                <a:sym typeface="Wingdings"/>
              </a:rPr>
              <a:t>d</a:t>
            </a:r>
            <a:r>
              <a:rPr lang="en-US" sz="2800" dirty="0" smtClean="0">
                <a:latin typeface="Rockwell"/>
                <a:cs typeface="Rockwell"/>
                <a:sym typeface="Wingdings"/>
              </a:rPr>
              <a:t>iffer </a:t>
            </a:r>
            <a:r>
              <a:rPr lang="en-US" sz="2800" dirty="0">
                <a:latin typeface="Rockwell"/>
                <a:cs typeface="Rockwell"/>
                <a:sym typeface="Wingdings"/>
              </a:rPr>
              <a:t>f</a:t>
            </a:r>
            <a:r>
              <a:rPr lang="en-US" sz="2800" dirty="0" smtClean="0">
                <a:latin typeface="Rockwell"/>
                <a:cs typeface="Rockwell"/>
                <a:sym typeface="Wingdings"/>
              </a:rPr>
              <a:t>rom </a:t>
            </a:r>
            <a:r>
              <a:rPr lang="en-US" sz="2800" dirty="0">
                <a:latin typeface="Rockwell"/>
                <a:cs typeface="Rockwell"/>
                <a:sym typeface="Wingdings"/>
              </a:rPr>
              <a:t>t</a:t>
            </a:r>
            <a:r>
              <a:rPr lang="en-US" sz="2800" dirty="0" smtClean="0">
                <a:latin typeface="Rockwell"/>
                <a:cs typeface="Rockwell"/>
                <a:sym typeface="Wingdings"/>
              </a:rPr>
              <a:t>raditional </a:t>
            </a:r>
            <a:r>
              <a:rPr lang="en-US" sz="2800" dirty="0">
                <a:latin typeface="Rockwell"/>
                <a:cs typeface="Rockwell"/>
                <a:sym typeface="Wingdings"/>
              </a:rPr>
              <a:t>e</a:t>
            </a:r>
            <a:r>
              <a:rPr lang="en-US" sz="2800" dirty="0" smtClean="0">
                <a:latin typeface="Rockwell"/>
                <a:cs typeface="Rockwell"/>
                <a:sym typeface="Wingdings"/>
              </a:rPr>
              <a:t>lectric </a:t>
            </a:r>
            <a:r>
              <a:rPr lang="en-US" sz="2800" dirty="0">
                <a:latin typeface="Rockwell"/>
                <a:cs typeface="Rockwell"/>
                <a:sym typeface="Wingdings"/>
              </a:rPr>
              <a:t>a</a:t>
            </a:r>
            <a:r>
              <a:rPr lang="en-US" sz="2800" dirty="0" smtClean="0">
                <a:latin typeface="Rockwell"/>
                <a:cs typeface="Rockwell"/>
                <a:sym typeface="Wingdings"/>
              </a:rPr>
              <a:t>ctivation? </a:t>
            </a:r>
            <a:endParaRPr lang="en-US" sz="2800" dirty="0" smtClean="0">
              <a:latin typeface="Rockwell"/>
              <a:cs typeface="Rockwell"/>
            </a:endParaRPr>
          </a:p>
          <a:p>
            <a:pPr marL="914400" lvl="1" indent="-457200">
              <a:lnSpc>
                <a:spcPct val="130000"/>
              </a:lnSpc>
              <a:buFont typeface="Arial"/>
              <a:buChar char="•"/>
            </a:pPr>
            <a:r>
              <a:rPr lang="en-US" sz="2800" dirty="0" smtClean="0">
                <a:latin typeface="Rockwell"/>
                <a:cs typeface="Rockwell"/>
              </a:rPr>
              <a:t>DA </a:t>
            </a:r>
            <a:r>
              <a:rPr lang="en-US" sz="2800" dirty="0">
                <a:latin typeface="Rockwell"/>
                <a:cs typeface="Rockwell"/>
              </a:rPr>
              <a:t>v</a:t>
            </a:r>
            <a:r>
              <a:rPr lang="en-US" sz="2800" dirty="0" smtClean="0">
                <a:latin typeface="Rockwell"/>
                <a:cs typeface="Rockwell"/>
              </a:rPr>
              <a:t>olume </a:t>
            </a:r>
            <a:r>
              <a:rPr lang="en-US" sz="2800" dirty="0">
                <a:latin typeface="Rockwell"/>
                <a:cs typeface="Rockwell"/>
              </a:rPr>
              <a:t>t</a:t>
            </a:r>
            <a:r>
              <a:rPr lang="en-US" sz="2800" dirty="0" smtClean="0">
                <a:latin typeface="Rockwell"/>
                <a:cs typeface="Rockwell"/>
              </a:rPr>
              <a:t>ransmission </a:t>
            </a:r>
            <a:r>
              <a:rPr lang="en-US" sz="2800" dirty="0">
                <a:latin typeface="Rockwell"/>
                <a:cs typeface="Rockwell"/>
              </a:rPr>
              <a:t>s</a:t>
            </a:r>
            <a:r>
              <a:rPr lang="en-US" sz="2800" dirty="0" smtClean="0">
                <a:latin typeface="Rockwell"/>
                <a:cs typeface="Rockwell"/>
              </a:rPr>
              <a:t>ignaling?</a:t>
            </a:r>
          </a:p>
          <a:p>
            <a:pPr>
              <a:lnSpc>
                <a:spcPct val="130000"/>
              </a:lnSpc>
            </a:pPr>
            <a:endParaRPr lang="en-US" sz="2800" dirty="0" smtClean="0">
              <a:latin typeface="Rockwell"/>
              <a:cs typeface="Rockwell"/>
            </a:endParaRPr>
          </a:p>
          <a:p>
            <a:pPr marL="457200" indent="-457200">
              <a:buFont typeface="Arial"/>
              <a:buChar char="•"/>
            </a:pPr>
            <a:endParaRPr lang="en-US" sz="2800" dirty="0">
              <a:latin typeface="Rockwell"/>
              <a:cs typeface="Rockwell"/>
            </a:endParaRPr>
          </a:p>
        </p:txBody>
      </p:sp>
      <p:sp>
        <p:nvSpPr>
          <p:cNvPr id="2" name="Slide Number Placeholder 1"/>
          <p:cNvSpPr>
            <a:spLocks noGrp="1"/>
          </p:cNvSpPr>
          <p:nvPr>
            <p:ph type="sldNum" sz="quarter" idx="11"/>
          </p:nvPr>
        </p:nvSpPr>
        <p:spPr/>
        <p:txBody>
          <a:bodyPr/>
          <a:lstStyle/>
          <a:p>
            <a:pPr algn="r"/>
            <a:fld id="{256D3EEF-DE4E-429D-8EC4-DDC531AFF587}" type="slidenum">
              <a:rPr lang="en-US" sz="1000" smtClean="0"/>
              <a:pPr algn="r"/>
              <a:t>5</a:t>
            </a:fld>
            <a:endParaRPr lang="en-US"/>
          </a:p>
        </p:txBody>
      </p:sp>
    </p:spTree>
    <p:extLst>
      <p:ext uri="{BB962C8B-B14F-4D97-AF65-F5344CB8AC3E}">
        <p14:creationId xmlns:p14="http://schemas.microsoft.com/office/powerpoint/2010/main" val="18042160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BA OPTO NAc.pdf"/>
          <p:cNvPicPr>
            <a:picLocks noChangeAspect="1"/>
          </p:cNvPicPr>
          <p:nvPr/>
        </p:nvPicPr>
        <p:blipFill rotWithShape="1">
          <a:blip r:embed="rId3">
            <a:extLst>
              <a:ext uri="{28A0092B-C50C-407E-A947-70E740481C1C}">
                <a14:useLocalDpi xmlns:a14="http://schemas.microsoft.com/office/drawing/2010/main" val="0"/>
              </a:ext>
            </a:extLst>
          </a:blip>
          <a:srcRect l="-1" t="2581" r="372" b="74194"/>
          <a:stretch/>
        </p:blipFill>
        <p:spPr>
          <a:xfrm>
            <a:off x="-533400" y="0"/>
            <a:ext cx="6781800" cy="2109779"/>
          </a:xfrm>
          <a:prstGeom prst="rect">
            <a:avLst/>
          </a:prstGeom>
        </p:spPr>
      </p:pic>
      <p:sp>
        <p:nvSpPr>
          <p:cNvPr id="2" name="Slide Number Placeholder 1"/>
          <p:cNvSpPr>
            <a:spLocks noGrp="1"/>
          </p:cNvSpPr>
          <p:nvPr>
            <p:ph type="sldNum" sz="quarter" idx="11"/>
          </p:nvPr>
        </p:nvSpPr>
        <p:spPr/>
        <p:txBody>
          <a:bodyPr/>
          <a:lstStyle/>
          <a:p>
            <a:pPr algn="r"/>
            <a:fld id="{256D3EEF-DE4E-429D-8EC4-DDC531AFF587}" type="slidenum">
              <a:rPr lang="en-US" sz="1000" smtClean="0"/>
              <a:pPr algn="r"/>
              <a:t>50</a:t>
            </a:fld>
            <a:endParaRPr lang="en-US"/>
          </a:p>
        </p:txBody>
      </p:sp>
      <p:sp>
        <p:nvSpPr>
          <p:cNvPr id="4" name="TextBox 3"/>
          <p:cNvSpPr txBox="1"/>
          <p:nvPr/>
        </p:nvSpPr>
        <p:spPr>
          <a:xfrm>
            <a:off x="17974" y="2590800"/>
            <a:ext cx="8534400" cy="3908762"/>
          </a:xfrm>
          <a:prstGeom prst="rect">
            <a:avLst/>
          </a:prstGeom>
          <a:noFill/>
        </p:spPr>
        <p:txBody>
          <a:bodyPr wrap="square" rtlCol="0">
            <a:spAutoFit/>
          </a:bodyPr>
          <a:lstStyle/>
          <a:p>
            <a:pPr marL="457200" indent="-457200">
              <a:buFont typeface="Arial"/>
              <a:buChar char="•"/>
            </a:pPr>
            <a:r>
              <a:rPr lang="en-US" sz="3200" dirty="0" smtClean="0">
                <a:latin typeface="Rockwell"/>
                <a:cs typeface="Rockwell"/>
              </a:rPr>
              <a:t>Background</a:t>
            </a:r>
          </a:p>
          <a:p>
            <a:pPr marL="914400" lvl="1" indent="-457200">
              <a:buFont typeface="Arial"/>
              <a:buChar char="•"/>
            </a:pPr>
            <a:r>
              <a:rPr lang="en-US" sz="3200" dirty="0" smtClean="0">
                <a:latin typeface="Rockwell"/>
                <a:cs typeface="Rockwell"/>
              </a:rPr>
              <a:t>* Exposure to drug and drug-associated environmental backgrounds important</a:t>
            </a:r>
          </a:p>
          <a:p>
            <a:pPr marL="914400" lvl="1" indent="-457200">
              <a:buFont typeface="Arial"/>
              <a:buChar char="•"/>
            </a:pPr>
            <a:r>
              <a:rPr lang="en-US" sz="3200" dirty="0" smtClean="0">
                <a:latin typeface="Rockwell"/>
                <a:cs typeface="Rockwell"/>
              </a:rPr>
              <a:t>How do GABAergic neurons respond to cocaine-associated context?</a:t>
            </a:r>
          </a:p>
          <a:p>
            <a:pPr marL="457200" indent="-457200">
              <a:buFont typeface="Arial"/>
              <a:buChar char="•"/>
            </a:pPr>
            <a:endParaRPr lang="en-US" sz="2800" dirty="0" smtClean="0">
              <a:latin typeface="Rockwell"/>
              <a:cs typeface="Rockwell"/>
            </a:endParaRPr>
          </a:p>
          <a:p>
            <a:pPr marL="457200" indent="-457200">
              <a:buFont typeface="Arial"/>
              <a:buChar char="•"/>
            </a:pPr>
            <a:endParaRPr lang="en-US" sz="2800" dirty="0" smtClean="0">
              <a:latin typeface="Rockwell"/>
              <a:cs typeface="Rockwell"/>
            </a:endParaRPr>
          </a:p>
        </p:txBody>
      </p:sp>
      <p:pic>
        <p:nvPicPr>
          <p:cNvPr id="5" name="Picture 4" descr="WhiteBox.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3434" y="6019800"/>
            <a:ext cx="1037166" cy="829733"/>
          </a:xfrm>
          <a:prstGeom prst="rect">
            <a:avLst/>
          </a:prstGeom>
        </p:spPr>
      </p:pic>
      <p:pic>
        <p:nvPicPr>
          <p:cNvPr id="6" name="Picture 5" descr="Cocaine Hydrochloride.jpg"/>
          <p:cNvPicPr>
            <a:picLocks noChangeAspect="1"/>
          </p:cNvPicPr>
          <p:nvPr/>
        </p:nvPicPr>
        <p:blipFill>
          <a:blip r:embed="rId5" cstate="print">
            <a:extLst>
              <a:ext uri="{BEBA8EAE-BF5A-486C-A8C5-ECC9F3942E4B}">
                <a14:imgProps xmlns:a14="http://schemas.microsoft.com/office/drawing/2010/main">
                  <a14:imgLayer r:embed="rId6">
                    <a14:imgEffect>
                      <a14:backgroundRemoval t="4831" b="95260" l="9905" r="89905"/>
                    </a14:imgEffect>
                  </a14:imgLayer>
                </a14:imgProps>
              </a:ext>
              <a:ext uri="{28A0092B-C50C-407E-A947-70E740481C1C}">
                <a14:useLocalDpi xmlns:a14="http://schemas.microsoft.com/office/drawing/2010/main" val="0"/>
              </a:ext>
            </a:extLst>
          </a:blip>
          <a:stretch>
            <a:fillRect/>
          </a:stretch>
        </p:blipFill>
        <p:spPr>
          <a:xfrm>
            <a:off x="7086600" y="-228600"/>
            <a:ext cx="1713980" cy="3581400"/>
          </a:xfrm>
          <a:prstGeom prst="rect">
            <a:avLst/>
          </a:prstGeom>
        </p:spPr>
      </p:pic>
    </p:spTree>
    <p:extLst>
      <p:ext uri="{BB962C8B-B14F-4D97-AF65-F5344CB8AC3E}">
        <p14:creationId xmlns:p14="http://schemas.microsoft.com/office/powerpoint/2010/main" val="3927729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quarter" idx="13"/>
          </p:nvPr>
        </p:nvSpPr>
        <p:spPr>
          <a:xfrm>
            <a:off x="304800" y="381000"/>
            <a:ext cx="8077200" cy="685800"/>
          </a:xfrm>
        </p:spPr>
        <p:txBody>
          <a:bodyPr>
            <a:noAutofit/>
          </a:bodyPr>
          <a:lstStyle/>
          <a:p>
            <a:pPr algn="ctr"/>
            <a:r>
              <a:rPr lang="en-US" sz="3600" dirty="0" smtClean="0">
                <a:latin typeface="Rockwell"/>
                <a:cs typeface="Rockwell"/>
              </a:rPr>
              <a:t>Purpose of Study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51</a:t>
            </a:fld>
            <a:endParaRPr lang="en-US"/>
          </a:p>
        </p:txBody>
      </p:sp>
      <p:sp>
        <p:nvSpPr>
          <p:cNvPr id="5" name="TextBox 4"/>
          <p:cNvSpPr txBox="1"/>
          <p:nvPr/>
        </p:nvSpPr>
        <p:spPr>
          <a:xfrm>
            <a:off x="76200" y="1524000"/>
            <a:ext cx="8534400" cy="3539430"/>
          </a:xfrm>
          <a:prstGeom prst="rect">
            <a:avLst/>
          </a:prstGeom>
          <a:noFill/>
        </p:spPr>
        <p:txBody>
          <a:bodyPr wrap="square" rtlCol="0">
            <a:spAutoFit/>
          </a:bodyPr>
          <a:lstStyle/>
          <a:p>
            <a:pPr marL="457200" indent="-457200">
              <a:buFont typeface="Arial"/>
              <a:buChar char="•"/>
            </a:pPr>
            <a:r>
              <a:rPr lang="en-US" sz="3200" dirty="0" smtClean="0">
                <a:latin typeface="Rockwell"/>
                <a:cs typeface="Rockwell"/>
              </a:rPr>
              <a:t>Activation </a:t>
            </a:r>
            <a:r>
              <a:rPr lang="en-US" sz="3200" dirty="0">
                <a:latin typeface="Rockwell"/>
                <a:cs typeface="Rockwell"/>
              </a:rPr>
              <a:t>of </a:t>
            </a:r>
            <a:r>
              <a:rPr lang="en-US" sz="3200" dirty="0" err="1">
                <a:latin typeface="Rockwell"/>
                <a:cs typeface="Rockwell"/>
              </a:rPr>
              <a:t>NAc</a:t>
            </a:r>
            <a:r>
              <a:rPr lang="en-US" sz="3200" dirty="0">
                <a:latin typeface="Rockwell"/>
                <a:cs typeface="Rockwell"/>
              </a:rPr>
              <a:t> GABAergic Neurons</a:t>
            </a:r>
          </a:p>
          <a:p>
            <a:pPr marL="914400" lvl="1" indent="-457200">
              <a:buFont typeface="Arial"/>
              <a:buChar char="•"/>
            </a:pPr>
            <a:r>
              <a:rPr lang="en-US" sz="3200" dirty="0">
                <a:latin typeface="Rockwell"/>
                <a:cs typeface="Rockwell"/>
              </a:rPr>
              <a:t>OS + VGAT-ChR2 transgenic mice</a:t>
            </a:r>
          </a:p>
          <a:p>
            <a:pPr marL="457200" indent="-457200">
              <a:buFont typeface="Arial"/>
              <a:buChar char="•"/>
            </a:pPr>
            <a:r>
              <a:rPr lang="en-US" sz="3200" dirty="0" err="1">
                <a:latin typeface="Rockwell"/>
                <a:cs typeface="Rockwell"/>
              </a:rPr>
              <a:t>NAc</a:t>
            </a:r>
            <a:r>
              <a:rPr lang="en-US" sz="3200" dirty="0">
                <a:latin typeface="Rockwell"/>
                <a:cs typeface="Rockwell"/>
              </a:rPr>
              <a:t> efferent-targeted regions examined</a:t>
            </a:r>
          </a:p>
          <a:p>
            <a:pPr marL="914400" lvl="1" indent="-457200">
              <a:buFont typeface="Arial"/>
              <a:buChar char="•"/>
            </a:pPr>
            <a:r>
              <a:rPr lang="en-US" sz="3200" dirty="0">
                <a:latin typeface="Rockwell"/>
                <a:cs typeface="Rockwell"/>
              </a:rPr>
              <a:t>OS GABAergic neurons</a:t>
            </a:r>
          </a:p>
          <a:p>
            <a:pPr marL="1371600" lvl="2" indent="-457200">
              <a:buFont typeface="Arial"/>
              <a:buChar char="•"/>
            </a:pPr>
            <a:r>
              <a:rPr lang="en-US" sz="3200" dirty="0">
                <a:latin typeface="Rockwell"/>
                <a:cs typeface="Rockwell"/>
              </a:rPr>
              <a:t>During cocaine-context-associated memory expression</a:t>
            </a:r>
          </a:p>
          <a:p>
            <a:endParaRPr lang="en-US" sz="3200" dirty="0">
              <a:latin typeface="Rockwell"/>
              <a:cs typeface="Rockwell"/>
            </a:endParaRPr>
          </a:p>
        </p:txBody>
      </p:sp>
      <p:pic>
        <p:nvPicPr>
          <p:cNvPr id="6" name="Picture 5"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6187440"/>
            <a:ext cx="838200" cy="670560"/>
          </a:xfrm>
          <a:prstGeom prst="rect">
            <a:avLst/>
          </a:prstGeom>
        </p:spPr>
      </p:pic>
    </p:spTree>
    <p:extLst>
      <p:ext uri="{BB962C8B-B14F-4D97-AF65-F5344CB8AC3E}">
        <p14:creationId xmlns:p14="http://schemas.microsoft.com/office/powerpoint/2010/main" val="1835192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quarter" idx="13"/>
          </p:nvPr>
        </p:nvSpPr>
        <p:spPr>
          <a:xfrm>
            <a:off x="304800" y="381000"/>
            <a:ext cx="8077200" cy="685800"/>
          </a:xfrm>
        </p:spPr>
        <p:txBody>
          <a:bodyPr>
            <a:noAutofit/>
          </a:bodyPr>
          <a:lstStyle/>
          <a:p>
            <a:pPr algn="ctr"/>
            <a:r>
              <a:rPr lang="en-US" sz="3600" dirty="0" smtClean="0">
                <a:latin typeface="Rockwell"/>
                <a:cs typeface="Rockwell"/>
              </a:rPr>
              <a:t>VP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52</a:t>
            </a:fld>
            <a:endParaRPr lang="en-US"/>
          </a:p>
        </p:txBody>
      </p:sp>
      <p:sp>
        <p:nvSpPr>
          <p:cNvPr id="5" name="TextBox 4"/>
          <p:cNvSpPr txBox="1"/>
          <p:nvPr/>
        </p:nvSpPr>
        <p:spPr>
          <a:xfrm>
            <a:off x="76200" y="1524000"/>
            <a:ext cx="8534400" cy="3539430"/>
          </a:xfrm>
          <a:prstGeom prst="rect">
            <a:avLst/>
          </a:prstGeom>
          <a:noFill/>
        </p:spPr>
        <p:txBody>
          <a:bodyPr wrap="square" rtlCol="0">
            <a:spAutoFit/>
          </a:bodyPr>
          <a:lstStyle/>
          <a:p>
            <a:pPr marL="457200" indent="-457200">
              <a:buFont typeface="Arial"/>
              <a:buChar char="•"/>
            </a:pPr>
            <a:r>
              <a:rPr lang="en-US" sz="3200" dirty="0" err="1" smtClean="0">
                <a:latin typeface="Rockwell"/>
                <a:cs typeface="Rockwell"/>
              </a:rPr>
              <a:t>NAc</a:t>
            </a:r>
            <a:r>
              <a:rPr lang="en-US" sz="3200" dirty="0" err="1" smtClean="0">
                <a:latin typeface="Rockwell"/>
                <a:cs typeface="Rockwell"/>
                <a:sym typeface="Wingdings"/>
              </a:rPr>
              <a:t></a:t>
            </a:r>
            <a:r>
              <a:rPr lang="en-US" sz="3200" baseline="30000" dirty="0" err="1" smtClean="0">
                <a:solidFill>
                  <a:srgbClr val="FF0000"/>
                </a:solidFill>
                <a:latin typeface="Rockwell"/>
                <a:cs typeface="Rockwell"/>
                <a:sym typeface="Wingdings"/>
              </a:rPr>
              <a:t>GABA</a:t>
            </a:r>
            <a:r>
              <a:rPr lang="en-US" sz="3200" dirty="0" err="1" smtClean="0">
                <a:latin typeface="Rockwell"/>
                <a:cs typeface="Rockwell"/>
                <a:sym typeface="Wingdings"/>
              </a:rPr>
              <a:t>Ventral</a:t>
            </a:r>
            <a:r>
              <a:rPr lang="en-US" sz="3200" dirty="0" smtClean="0">
                <a:latin typeface="Rockwell"/>
                <a:cs typeface="Rockwell"/>
                <a:sym typeface="Wingdings"/>
              </a:rPr>
              <a:t> </a:t>
            </a:r>
            <a:r>
              <a:rPr lang="en-US" sz="3200" dirty="0" err="1" smtClean="0">
                <a:latin typeface="Rockwell"/>
                <a:cs typeface="Rockwell"/>
                <a:sym typeface="Wingdings"/>
              </a:rPr>
              <a:t>Pallidum</a:t>
            </a:r>
            <a:r>
              <a:rPr lang="en-US" sz="3200" dirty="0" smtClean="0">
                <a:latin typeface="Rockwell"/>
                <a:cs typeface="Rockwell"/>
                <a:sym typeface="Wingdings"/>
              </a:rPr>
              <a:t> (VP)</a:t>
            </a:r>
          </a:p>
          <a:p>
            <a:pPr marL="914400" lvl="1" indent="-457200">
              <a:buFont typeface="Arial"/>
              <a:buChar char="•"/>
            </a:pPr>
            <a:r>
              <a:rPr lang="en-US" sz="3200" dirty="0" smtClean="0">
                <a:latin typeface="Rockwell"/>
                <a:cs typeface="Rockwell"/>
                <a:sym typeface="Wingdings"/>
              </a:rPr>
              <a:t>VP – Regulation of motivation, behavior, &amp; emotions</a:t>
            </a:r>
            <a:r>
              <a:rPr lang="is-IS" sz="3200" dirty="0" smtClean="0">
                <a:latin typeface="Rockwell"/>
                <a:cs typeface="Rockwell"/>
                <a:sym typeface="Wingdings"/>
              </a:rPr>
              <a:t>…involved in drug addiction</a:t>
            </a:r>
          </a:p>
          <a:p>
            <a:pPr marL="457200" indent="-457200">
              <a:buFont typeface="Arial"/>
              <a:buChar char="•"/>
            </a:pPr>
            <a:r>
              <a:rPr lang="is-IS" sz="3200" dirty="0" smtClean="0">
                <a:latin typeface="Rockwell"/>
                <a:cs typeface="Rockwell"/>
                <a:sym typeface="Wingdings"/>
              </a:rPr>
              <a:t>VTA</a:t>
            </a:r>
            <a:r>
              <a:rPr lang="is-IS" sz="3200" baseline="30000" dirty="0" smtClean="0">
                <a:solidFill>
                  <a:srgbClr val="3366FF"/>
                </a:solidFill>
                <a:latin typeface="Rockwell"/>
                <a:cs typeface="Rockwell"/>
                <a:sym typeface="Wingdings"/>
              </a:rPr>
              <a:t>DA</a:t>
            </a:r>
            <a:r>
              <a:rPr lang="is-IS" sz="3200" dirty="0" smtClean="0">
                <a:latin typeface="Rockwell"/>
                <a:cs typeface="Rockwell"/>
                <a:sym typeface="Wingdings"/>
              </a:rPr>
              <a:t>VP</a:t>
            </a:r>
          </a:p>
          <a:p>
            <a:pPr marL="457200" indent="-457200">
              <a:buFont typeface="Arial"/>
              <a:buChar char="•"/>
            </a:pPr>
            <a:r>
              <a:rPr lang="is-IS" sz="3200" dirty="0" smtClean="0">
                <a:latin typeface="Rockwell"/>
                <a:cs typeface="Rockwell"/>
                <a:sym typeface="Wingdings"/>
              </a:rPr>
              <a:t>VP=Relay nucleus from N</a:t>
            </a:r>
            <a:r>
              <a:rPr lang="en-US" sz="3200" dirty="0" smtClean="0">
                <a:latin typeface="Rockwell"/>
                <a:cs typeface="Rockwell"/>
                <a:sym typeface="Wingdings"/>
              </a:rPr>
              <a:t>Ac to Medial Dorsal Nucleus (via GABAergic MSNs)</a:t>
            </a:r>
            <a:endParaRPr lang="is-IS" sz="3200" dirty="0" smtClean="0">
              <a:latin typeface="Rockwell"/>
              <a:cs typeface="Rockwell"/>
              <a:sym typeface="Wingdings"/>
            </a:endParaRPr>
          </a:p>
          <a:p>
            <a:pPr marL="914400" lvl="1" indent="-457200">
              <a:buFont typeface="Arial"/>
              <a:buChar char="•"/>
            </a:pPr>
            <a:endParaRPr lang="en-US" sz="3200" dirty="0">
              <a:latin typeface="Rockwell"/>
              <a:cs typeface="Rockwell"/>
            </a:endParaRPr>
          </a:p>
        </p:txBody>
      </p:sp>
      <p:pic>
        <p:nvPicPr>
          <p:cNvPr id="6" name="Picture 5"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6187440"/>
            <a:ext cx="838200" cy="670560"/>
          </a:xfrm>
          <a:prstGeom prst="rect">
            <a:avLst/>
          </a:prstGeom>
        </p:spPr>
      </p:pic>
    </p:spTree>
    <p:extLst>
      <p:ext uri="{BB962C8B-B14F-4D97-AF65-F5344CB8AC3E}">
        <p14:creationId xmlns:p14="http://schemas.microsoft.com/office/powerpoint/2010/main" val="2463126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GABA OPTO NAc.pdf"/>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7837" t="2528" r="12211" b="19943"/>
          <a:stretch/>
        </p:blipFill>
        <p:spPr>
          <a:xfrm>
            <a:off x="1447800" y="0"/>
            <a:ext cx="5257800" cy="6803685"/>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53</a:t>
            </a:fld>
            <a:endParaRPr lang="en-US"/>
          </a:p>
        </p:txBody>
      </p:sp>
    </p:spTree>
    <p:extLst>
      <p:ext uri="{BB962C8B-B14F-4D97-AF65-F5344CB8AC3E}">
        <p14:creationId xmlns:p14="http://schemas.microsoft.com/office/powerpoint/2010/main" val="11373336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Animals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54</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81000" y="1524000"/>
            <a:ext cx="8077200" cy="3600986"/>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VGAT-ChR2 transgenic C57</a:t>
            </a:r>
          </a:p>
          <a:p>
            <a:pPr marL="914400" lvl="1" indent="-457200">
              <a:buFont typeface="Arial"/>
              <a:buChar char="•"/>
            </a:pPr>
            <a:r>
              <a:rPr lang="en-US" sz="2800" dirty="0" smtClean="0">
                <a:latin typeface="Rockwell"/>
                <a:cs typeface="Rockwell"/>
              </a:rPr>
              <a:t>Expressing ChR2</a:t>
            </a:r>
          </a:p>
          <a:p>
            <a:pPr marL="1371600" lvl="2" indent="-457200">
              <a:buFont typeface="Arial"/>
              <a:buChar char="•"/>
            </a:pPr>
            <a:r>
              <a:rPr lang="en-US" sz="2800" dirty="0" smtClean="0">
                <a:latin typeface="Rockwell"/>
                <a:cs typeface="Rockwell"/>
              </a:rPr>
              <a:t>Fused to EYFP (ChR2-EYFP)</a:t>
            </a:r>
          </a:p>
          <a:p>
            <a:pPr marL="914400" lvl="1" indent="-457200">
              <a:buFont typeface="Arial"/>
              <a:buChar char="•"/>
            </a:pPr>
            <a:r>
              <a:rPr lang="en-US" sz="2800" dirty="0" smtClean="0">
                <a:latin typeface="Rockwell"/>
                <a:cs typeface="Rockwell"/>
              </a:rPr>
              <a:t>Under control of VGAT promoter </a:t>
            </a:r>
          </a:p>
          <a:p>
            <a:pPr marL="1371600" lvl="2" indent="-457200">
              <a:buFont typeface="Arial"/>
              <a:buChar char="•"/>
            </a:pPr>
            <a:r>
              <a:rPr lang="en-US" sz="2800" dirty="0" smtClean="0">
                <a:latin typeface="Rockwell"/>
                <a:cs typeface="Rockwell"/>
              </a:rPr>
              <a:t>VGAT=Vesicular GABA Transporter</a:t>
            </a:r>
          </a:p>
          <a:p>
            <a:pPr marL="914400" lvl="1" indent="-457200">
              <a:buFont typeface="Arial"/>
              <a:buChar char="•"/>
            </a:pPr>
            <a:r>
              <a:rPr lang="en-US" sz="2800" dirty="0" smtClean="0">
                <a:latin typeface="Rockwell"/>
                <a:cs typeface="Rockwell"/>
              </a:rPr>
              <a:t>8-12wks </a:t>
            </a:r>
            <a:r>
              <a:rPr lang="en-US" sz="2800" dirty="0">
                <a:latin typeface="Rockwell"/>
                <a:cs typeface="Rockwell"/>
              </a:rPr>
              <a:t>c</a:t>
            </a:r>
            <a:r>
              <a:rPr lang="en-US" sz="2800" dirty="0" smtClean="0">
                <a:latin typeface="Rockwell"/>
                <a:cs typeface="Rockwell"/>
              </a:rPr>
              <a:t>annula placed  </a:t>
            </a:r>
            <a:r>
              <a:rPr lang="en-US" sz="2800" dirty="0" err="1" smtClean="0">
                <a:latin typeface="Rockwell"/>
                <a:cs typeface="Rockwell"/>
              </a:rPr>
              <a:t>bilat</a:t>
            </a:r>
            <a:r>
              <a:rPr lang="en-US" sz="2800" dirty="0" smtClean="0">
                <a:latin typeface="Rockwell"/>
                <a:cs typeface="Rockwell"/>
              </a:rPr>
              <a:t> </a:t>
            </a:r>
            <a:r>
              <a:rPr lang="en-US" sz="2800" dirty="0" err="1" smtClean="0">
                <a:latin typeface="Rockwell"/>
                <a:cs typeface="Rockwell"/>
              </a:rPr>
              <a:t>NAc</a:t>
            </a:r>
            <a:r>
              <a:rPr lang="en-US" sz="2800" dirty="0" smtClean="0">
                <a:latin typeface="Rockwell"/>
                <a:cs typeface="Rockwell"/>
              </a:rPr>
              <a:t> </a:t>
            </a:r>
          </a:p>
          <a:p>
            <a:pPr marL="1371600" lvl="2" indent="-457200">
              <a:buFont typeface="Arial"/>
              <a:buChar char="•"/>
            </a:pPr>
            <a:endParaRPr lang="en-US" sz="2800" dirty="0" smtClean="0">
              <a:latin typeface="Rockwell"/>
              <a:cs typeface="Rockwell"/>
            </a:endParaRPr>
          </a:p>
          <a:p>
            <a:pPr marL="1371600" lvl="2" indent="-457200">
              <a:buFont typeface="Arial"/>
              <a:buChar char="•"/>
            </a:pPr>
            <a:endParaRPr lang="en-US" sz="3200" dirty="0">
              <a:latin typeface="Rockwell"/>
              <a:cs typeface="Rockwell"/>
            </a:endParaRPr>
          </a:p>
        </p:txBody>
      </p:sp>
    </p:spTree>
    <p:extLst>
      <p:ext uri="{BB962C8B-B14F-4D97-AF65-F5344CB8AC3E}">
        <p14:creationId xmlns:p14="http://schemas.microsoft.com/office/powerpoint/2010/main" val="35089385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Optogenetics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55</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81000" y="1524000"/>
            <a:ext cx="8077200" cy="2308324"/>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Optic fibers placed with cannula adaptor</a:t>
            </a:r>
          </a:p>
          <a:p>
            <a:pPr marL="457200" indent="-457200">
              <a:buFont typeface="Arial"/>
              <a:buChar char="•"/>
            </a:pPr>
            <a:r>
              <a:rPr lang="en-US" sz="2800" dirty="0" smtClean="0">
                <a:latin typeface="Rockwell"/>
                <a:cs typeface="Rockwell"/>
              </a:rPr>
              <a:t>473nM</a:t>
            </a:r>
          </a:p>
          <a:p>
            <a:pPr marL="457200" indent="-457200">
              <a:buFont typeface="Arial"/>
              <a:buChar char="•"/>
            </a:pPr>
            <a:r>
              <a:rPr lang="en-US" sz="2800" dirty="0" smtClean="0">
                <a:latin typeface="Rockwell"/>
                <a:cs typeface="Rockwell"/>
              </a:rPr>
              <a:t>10Hz, 20ms @ 2 min duration w/2min interval</a:t>
            </a:r>
          </a:p>
          <a:p>
            <a:pPr marL="457200" indent="-457200">
              <a:buFont typeface="Arial"/>
              <a:buChar char="•"/>
            </a:pPr>
            <a:endParaRPr lang="en-US" sz="2800" dirty="0" smtClean="0">
              <a:latin typeface="Rockwell"/>
              <a:cs typeface="Rockwell"/>
            </a:endParaRPr>
          </a:p>
          <a:p>
            <a:pPr marL="1371600" lvl="2" indent="-457200">
              <a:buFont typeface="Arial"/>
              <a:buChar char="•"/>
            </a:pPr>
            <a:endParaRPr lang="en-US" sz="3200" dirty="0">
              <a:latin typeface="Rockwell"/>
              <a:cs typeface="Rockwell"/>
            </a:endParaRPr>
          </a:p>
        </p:txBody>
      </p:sp>
    </p:spTree>
    <p:extLst>
      <p:ext uri="{BB962C8B-B14F-4D97-AF65-F5344CB8AC3E}">
        <p14:creationId xmlns:p14="http://schemas.microsoft.com/office/powerpoint/2010/main" val="20493716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CPP Chamber   </a:t>
            </a:r>
            <a:endParaRPr lang="en-US" sz="2800" dirty="0">
              <a:latin typeface="Rockwell"/>
              <a:cs typeface="Rockwell"/>
            </a:endParaRPr>
          </a:p>
        </p:txBody>
      </p:sp>
      <p:sp>
        <p:nvSpPr>
          <p:cNvPr id="3" name="Text Placeholder 2"/>
          <p:cNvSpPr>
            <a:spLocks noGrp="1"/>
          </p:cNvSpPr>
          <p:nvPr>
            <p:ph type="body" sz="quarter" idx="13"/>
          </p:nvPr>
        </p:nvSpPr>
        <p:spPr>
          <a:xfrm>
            <a:off x="304800" y="1524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56</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8" name="TextBox 7"/>
          <p:cNvSpPr txBox="1"/>
          <p:nvPr/>
        </p:nvSpPr>
        <p:spPr>
          <a:xfrm>
            <a:off x="381000" y="1447800"/>
            <a:ext cx="5410200" cy="523220"/>
          </a:xfrm>
          <a:prstGeom prst="rect">
            <a:avLst/>
          </a:prstGeom>
          <a:noFill/>
        </p:spPr>
        <p:txBody>
          <a:bodyPr wrap="square" rtlCol="0">
            <a:spAutoFit/>
          </a:bodyPr>
          <a:lstStyle/>
          <a:p>
            <a:r>
              <a:rPr lang="en-US" sz="2800" dirty="0" smtClean="0">
                <a:latin typeface="Rockwell"/>
                <a:cs typeface="Rockwell"/>
              </a:rPr>
              <a:t>;</a:t>
            </a:r>
            <a:endParaRPr lang="en-US" sz="2800" dirty="0">
              <a:latin typeface="Rockwell"/>
              <a:cs typeface="Rockwell"/>
            </a:endParaRPr>
          </a:p>
        </p:txBody>
      </p:sp>
      <p:pic>
        <p:nvPicPr>
          <p:cNvPr id="7" name="Picture 6" descr="cpp-chambers-2-img_4114.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200" y="990600"/>
            <a:ext cx="8490417" cy="5302535"/>
          </a:xfrm>
          <a:prstGeom prst="rect">
            <a:avLst/>
          </a:prstGeom>
        </p:spPr>
      </p:pic>
    </p:spTree>
    <p:extLst>
      <p:ext uri="{BB962C8B-B14F-4D97-AF65-F5344CB8AC3E}">
        <p14:creationId xmlns:p14="http://schemas.microsoft.com/office/powerpoint/2010/main" val="2860009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CPP Procedure    </a:t>
            </a:r>
            <a:endParaRPr lang="en-US" sz="2800" dirty="0">
              <a:latin typeface="Rockwell"/>
              <a:cs typeface="Rockwell"/>
            </a:endParaRPr>
          </a:p>
        </p:txBody>
      </p:sp>
      <p:sp>
        <p:nvSpPr>
          <p:cNvPr id="3" name="Text Placeholder 2"/>
          <p:cNvSpPr>
            <a:spLocks noGrp="1"/>
          </p:cNvSpPr>
          <p:nvPr>
            <p:ph type="body" sz="quarter" idx="13"/>
          </p:nvPr>
        </p:nvSpPr>
        <p:spPr>
          <a:xfrm>
            <a:off x="304800" y="152400"/>
            <a:ext cx="8077200" cy="762000"/>
          </a:xfrm>
        </p:spPr>
        <p:txBody>
          <a:bodyPr>
            <a:noAutofit/>
          </a:bodyPr>
          <a:lstStyle/>
          <a:p>
            <a:pPr algn="ctr"/>
            <a:r>
              <a:rPr lang="en-US" sz="3600" dirty="0" smtClean="0">
                <a:latin typeface="Rockwell"/>
                <a:cs typeface="Rockwell"/>
              </a:rPr>
              <a:t>Conditioned Place Preference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57</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8" name="TextBox 7"/>
          <p:cNvSpPr txBox="1"/>
          <p:nvPr/>
        </p:nvSpPr>
        <p:spPr>
          <a:xfrm>
            <a:off x="228600" y="1295400"/>
            <a:ext cx="8382000" cy="4984493"/>
          </a:xfrm>
          <a:prstGeom prst="rect">
            <a:avLst/>
          </a:prstGeom>
          <a:noFill/>
        </p:spPr>
        <p:txBody>
          <a:bodyPr wrap="square" rtlCol="0">
            <a:spAutoFit/>
          </a:bodyPr>
          <a:lstStyle/>
          <a:p>
            <a:pPr marL="457200" indent="-457200">
              <a:buFont typeface="Arial"/>
              <a:buChar char="•"/>
            </a:pPr>
            <a:r>
              <a:rPr lang="en-US" sz="2800" b="1" dirty="0" smtClean="0">
                <a:latin typeface="Rockwell"/>
                <a:cs typeface="Rockwell"/>
              </a:rPr>
              <a:t>Day 1</a:t>
            </a:r>
            <a:r>
              <a:rPr lang="en-US" sz="2800" dirty="0" smtClean="0">
                <a:latin typeface="Rockwell"/>
                <a:cs typeface="Rockwell"/>
              </a:rPr>
              <a:t> (PT): 20 min free explore whole apparatus</a:t>
            </a:r>
          </a:p>
          <a:p>
            <a:pPr marL="457200" indent="-457200">
              <a:buFont typeface="Arial"/>
              <a:buChar char="•"/>
            </a:pPr>
            <a:r>
              <a:rPr lang="en-US" sz="2800" b="1" dirty="0" smtClean="0">
                <a:latin typeface="Rockwell"/>
                <a:cs typeface="Rockwell"/>
              </a:rPr>
              <a:t>Day 2 &amp; 3</a:t>
            </a:r>
            <a:r>
              <a:rPr lang="en-US" sz="2800" dirty="0" smtClean="0">
                <a:latin typeface="Rockwell"/>
                <a:cs typeface="Rockwell"/>
              </a:rPr>
              <a:t>: </a:t>
            </a:r>
          </a:p>
          <a:p>
            <a:pPr marL="914400" lvl="1" indent="-457200">
              <a:buFont typeface="Arial"/>
              <a:buChar char="•"/>
            </a:pPr>
            <a:r>
              <a:rPr lang="en-US" sz="2800" dirty="0" smtClean="0">
                <a:latin typeface="Rockwell"/>
                <a:cs typeface="Rockwell"/>
              </a:rPr>
              <a:t>AM: </a:t>
            </a:r>
            <a:r>
              <a:rPr lang="en-US" sz="2800" dirty="0" err="1" smtClean="0">
                <a:latin typeface="Rockwell"/>
                <a:cs typeface="Rockwell"/>
              </a:rPr>
              <a:t>i.p</a:t>
            </a:r>
            <a:r>
              <a:rPr lang="en-US" sz="2800" dirty="0" smtClean="0">
                <a:latin typeface="Rockwell"/>
                <a:cs typeface="Rockwell"/>
              </a:rPr>
              <a:t>. saline injection/ confined to one chamber x 20min</a:t>
            </a:r>
          </a:p>
          <a:p>
            <a:pPr marL="914400" lvl="1" indent="-457200">
              <a:buFont typeface="Arial"/>
              <a:buChar char="•"/>
            </a:pPr>
            <a:r>
              <a:rPr lang="en-US" sz="2800" dirty="0" smtClean="0">
                <a:latin typeface="Rockwell"/>
                <a:cs typeface="Rockwell"/>
              </a:rPr>
              <a:t>PM: </a:t>
            </a:r>
            <a:r>
              <a:rPr lang="en-US" sz="2800" dirty="0" err="1" smtClean="0">
                <a:latin typeface="Rockwell"/>
                <a:cs typeface="Rockwell"/>
              </a:rPr>
              <a:t>i.p</a:t>
            </a:r>
            <a:r>
              <a:rPr lang="en-US" sz="2800" dirty="0" smtClean="0">
                <a:latin typeface="Rockwell"/>
                <a:cs typeface="Rockwell"/>
              </a:rPr>
              <a:t>. (15mg/kg) cocaine/ confined to opposite chamber x 20 min</a:t>
            </a:r>
          </a:p>
          <a:p>
            <a:pPr marL="457200" indent="-457200">
              <a:buFont typeface="Arial"/>
              <a:buChar char="•"/>
            </a:pPr>
            <a:r>
              <a:rPr lang="en-US" sz="2800" b="1" dirty="0" smtClean="0">
                <a:latin typeface="Rockwell"/>
                <a:cs typeface="Rockwell"/>
              </a:rPr>
              <a:t>Day 4</a:t>
            </a:r>
            <a:r>
              <a:rPr lang="en-US" sz="2800" dirty="0" smtClean="0">
                <a:latin typeface="Rockwell"/>
                <a:cs typeface="Rockwell"/>
              </a:rPr>
              <a:t>: 20 min free explore whole apparatus</a:t>
            </a:r>
          </a:p>
          <a:p>
            <a:pPr marL="457200" indent="-457200">
              <a:buFont typeface="Arial"/>
              <a:buChar char="•"/>
            </a:pPr>
            <a:r>
              <a:rPr lang="en-US" sz="2800" b="1" i="1" dirty="0" smtClean="0">
                <a:latin typeface="Rockwell"/>
                <a:cs typeface="Rockwell"/>
              </a:rPr>
              <a:t>Scoring</a:t>
            </a:r>
            <a:r>
              <a:rPr lang="en-US" sz="2800" dirty="0" smtClean="0">
                <a:latin typeface="Rockwell"/>
                <a:cs typeface="Rockwell"/>
              </a:rPr>
              <a:t>: CPP score=time spent in cocaine-paired chamber minus time spent in saline-paired chamber</a:t>
            </a:r>
          </a:p>
        </p:txBody>
      </p:sp>
    </p:spTree>
    <p:extLst>
      <p:ext uri="{BB962C8B-B14F-4D97-AF65-F5344CB8AC3E}">
        <p14:creationId xmlns:p14="http://schemas.microsoft.com/office/powerpoint/2010/main" val="1502005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r>
              <a:rPr lang="en-US" dirty="0" smtClean="0">
                <a:latin typeface="Rockwell"/>
                <a:cs typeface="Rockwell"/>
              </a:rPr>
              <a:t>OS Manipulation of Cocaine-Induced CPP    </a:t>
            </a:r>
            <a:endParaRPr lang="en-US" dirty="0">
              <a:latin typeface="Rockwell"/>
              <a:cs typeface="Rockwell"/>
            </a:endParaRPr>
          </a:p>
        </p:txBody>
      </p:sp>
      <p:sp>
        <p:nvSpPr>
          <p:cNvPr id="3" name="Text Placeholder 2"/>
          <p:cNvSpPr>
            <a:spLocks noGrp="1"/>
          </p:cNvSpPr>
          <p:nvPr>
            <p:ph type="body" sz="quarter" idx="13"/>
          </p:nvPr>
        </p:nvSpPr>
        <p:spPr>
          <a:xfrm>
            <a:off x="304800" y="152400"/>
            <a:ext cx="8077200" cy="762000"/>
          </a:xfrm>
        </p:spPr>
        <p:txBody>
          <a:bodyPr>
            <a:noAutofit/>
          </a:bodyPr>
          <a:lstStyle/>
          <a:p>
            <a:pPr algn="ctr"/>
            <a:r>
              <a:rPr lang="en-US" sz="3600" dirty="0" smtClean="0">
                <a:latin typeface="Rockwell"/>
                <a:cs typeface="Rockwell"/>
              </a:rPr>
              <a:t>Conditioned Place Preference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58</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8" name="TextBox 7"/>
          <p:cNvSpPr txBox="1"/>
          <p:nvPr/>
        </p:nvSpPr>
        <p:spPr>
          <a:xfrm>
            <a:off x="228600" y="1295400"/>
            <a:ext cx="8382000" cy="5693867"/>
          </a:xfrm>
          <a:prstGeom prst="rect">
            <a:avLst/>
          </a:prstGeom>
          <a:noFill/>
        </p:spPr>
        <p:txBody>
          <a:bodyPr wrap="square" rtlCol="0">
            <a:spAutoFit/>
          </a:bodyPr>
          <a:lstStyle/>
          <a:p>
            <a:pPr marL="457200" indent="-457200">
              <a:buFont typeface="Arial"/>
              <a:buChar char="•"/>
            </a:pPr>
            <a:r>
              <a:rPr lang="en-US" sz="2800" b="1" dirty="0" smtClean="0">
                <a:latin typeface="Rockwell"/>
                <a:cs typeface="Rockwell"/>
              </a:rPr>
              <a:t>Day 4</a:t>
            </a:r>
            <a:r>
              <a:rPr lang="en-US" sz="2800" dirty="0" smtClean="0">
                <a:latin typeface="Rockwell"/>
                <a:cs typeface="Rockwell"/>
              </a:rPr>
              <a:t>: OS Manipulation</a:t>
            </a:r>
          </a:p>
          <a:p>
            <a:pPr marL="914400" lvl="1" indent="-457200">
              <a:buFont typeface="Arial"/>
              <a:buChar char="•"/>
            </a:pPr>
            <a:r>
              <a:rPr lang="en-US" sz="2800" dirty="0" smtClean="0">
                <a:latin typeface="Rockwell"/>
                <a:cs typeface="Rockwell"/>
              </a:rPr>
              <a:t>OS fibers attached (cocaine-conditioned mice only)</a:t>
            </a:r>
          </a:p>
          <a:p>
            <a:pPr marL="914400" lvl="1" indent="-457200">
              <a:buFont typeface="Arial"/>
              <a:buChar char="•"/>
            </a:pPr>
            <a:r>
              <a:rPr lang="en-US" sz="2800" dirty="0" err="1" smtClean="0">
                <a:latin typeface="Rockwell"/>
                <a:cs typeface="Rockwell"/>
              </a:rPr>
              <a:t>Exp</a:t>
            </a:r>
            <a:r>
              <a:rPr lang="en-US" sz="2800" dirty="0" smtClean="0">
                <a:latin typeface="Rockwell"/>
                <a:cs typeface="Rockwell"/>
              </a:rPr>
              <a:t> 1: </a:t>
            </a:r>
          </a:p>
          <a:p>
            <a:pPr marL="1371600" lvl="2" indent="-457200">
              <a:buFont typeface="Arial"/>
              <a:buChar char="•"/>
            </a:pPr>
            <a:r>
              <a:rPr lang="en-US" sz="2800" dirty="0" smtClean="0">
                <a:latin typeface="Rockwell"/>
                <a:cs typeface="Rockwell"/>
              </a:rPr>
              <a:t>20 min free explore (whole chamber)-No OS</a:t>
            </a:r>
          </a:p>
          <a:p>
            <a:pPr marL="1371600" lvl="2" indent="-457200">
              <a:buFont typeface="Arial"/>
              <a:buChar char="•"/>
            </a:pPr>
            <a:r>
              <a:rPr lang="en-US" sz="2800" dirty="0" smtClean="0">
                <a:latin typeface="Rockwell"/>
                <a:cs typeface="Rockwell"/>
              </a:rPr>
              <a:t>20 min OS </a:t>
            </a:r>
          </a:p>
          <a:p>
            <a:pPr marL="914400" lvl="1" indent="-457200">
              <a:buFont typeface="Arial"/>
              <a:buChar char="•"/>
            </a:pPr>
            <a:r>
              <a:rPr lang="en-US" sz="2800" dirty="0" err="1" smtClean="0">
                <a:latin typeface="Rockwell"/>
                <a:cs typeface="Rockwell"/>
              </a:rPr>
              <a:t>Exp</a:t>
            </a:r>
            <a:r>
              <a:rPr lang="en-US" sz="2800" dirty="0" smtClean="0">
                <a:latin typeface="Rockwell"/>
                <a:cs typeface="Rockwell"/>
              </a:rPr>
              <a:t> 2: </a:t>
            </a:r>
          </a:p>
          <a:p>
            <a:pPr marL="1371600" lvl="2" indent="-457200">
              <a:buFont typeface="Arial"/>
              <a:buChar char="•"/>
            </a:pPr>
            <a:r>
              <a:rPr lang="en-US" sz="2800" dirty="0" smtClean="0">
                <a:latin typeface="Rockwell"/>
                <a:cs typeface="Rockwell"/>
              </a:rPr>
              <a:t>CPP tested with OS on throughout test-explore period. </a:t>
            </a:r>
          </a:p>
          <a:p>
            <a:pPr marL="457200" indent="-457200">
              <a:buFont typeface="Arial"/>
              <a:buChar char="•"/>
            </a:pPr>
            <a:r>
              <a:rPr lang="en-US" sz="2800" b="1" dirty="0" smtClean="0">
                <a:latin typeface="Rockwell"/>
                <a:cs typeface="Rockwell"/>
              </a:rPr>
              <a:t>Day 5</a:t>
            </a:r>
            <a:r>
              <a:rPr lang="en-US" sz="2800" dirty="0" smtClean="0">
                <a:latin typeface="Rockwell"/>
                <a:cs typeface="Rockwell"/>
              </a:rPr>
              <a:t>: Tested again for CPP-time in each chamber recorded</a:t>
            </a:r>
          </a:p>
          <a:p>
            <a:pPr marL="914400" lvl="1" indent="-457200">
              <a:buFont typeface="Arial"/>
              <a:buChar char="•"/>
            </a:pPr>
            <a:endParaRPr lang="en-US" sz="2800" dirty="0" smtClean="0">
              <a:latin typeface="Rockwell"/>
              <a:cs typeface="Rockwell"/>
            </a:endParaRPr>
          </a:p>
        </p:txBody>
      </p:sp>
    </p:spTree>
    <p:extLst>
      <p:ext uri="{BB962C8B-B14F-4D97-AF65-F5344CB8AC3E}">
        <p14:creationId xmlns:p14="http://schemas.microsoft.com/office/powerpoint/2010/main" val="35630551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descr="GABA OPTO NAc.pdf"/>
          <p:cNvPicPr>
            <a:picLocks noGrp="1" noChangeAspect="1"/>
          </p:cNvPicPr>
          <p:nvPr>
            <p:ph sz="quarter" idx="15"/>
          </p:nvPr>
        </p:nvPicPr>
        <p:blipFill rotWithShape="1">
          <a:blip r:embed="rId2">
            <a:extLst>
              <a:ext uri="{28A0092B-C50C-407E-A947-70E740481C1C}">
                <a14:useLocalDpi xmlns:a14="http://schemas.microsoft.com/office/drawing/2010/main" val="0"/>
              </a:ext>
            </a:extLst>
          </a:blip>
          <a:srcRect l="6091" t="2482" r="13101" b="29206"/>
          <a:stretch/>
        </p:blipFill>
        <p:spPr>
          <a:xfrm>
            <a:off x="1371600" y="-78414"/>
            <a:ext cx="6172200" cy="6962874"/>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59</a:t>
            </a:fld>
            <a:endParaRPr lang="en-US"/>
          </a:p>
        </p:txBody>
      </p:sp>
    </p:spTree>
    <p:extLst>
      <p:ext uri="{BB962C8B-B14F-4D97-AF65-F5344CB8AC3E}">
        <p14:creationId xmlns:p14="http://schemas.microsoft.com/office/powerpoint/2010/main" val="87618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838200"/>
            <a:ext cx="533400" cy="5867400"/>
          </a:xfrm>
        </p:spPr>
        <p:txBody>
          <a:bodyPr>
            <a:noAutofit/>
          </a:bodyPr>
          <a:lstStyle/>
          <a:p>
            <a:r>
              <a:rPr lang="en-US" sz="4800" b="1" dirty="0" err="1" smtClean="0">
                <a:latin typeface="Marker Felt"/>
                <a:cs typeface="Marker Felt"/>
              </a:rPr>
              <a:t>AnOx</a:t>
            </a:r>
            <a:r>
              <a:rPr lang="en-US" sz="4800" b="1" dirty="0" smtClean="0">
                <a:latin typeface="Marker Felt"/>
                <a:cs typeface="Marker Felt"/>
              </a:rPr>
              <a:t> </a:t>
            </a:r>
            <a:r>
              <a:rPr lang="en-US" sz="4800" b="1" dirty="0" err="1" smtClean="0">
                <a:latin typeface="Marker Felt"/>
                <a:cs typeface="Marker Felt"/>
              </a:rPr>
              <a:t>RedCat</a:t>
            </a:r>
            <a:endParaRPr lang="en-US" sz="4800" b="1" dirty="0">
              <a:latin typeface="Marker Felt"/>
              <a:cs typeface="Marker Felt"/>
            </a:endParaRPr>
          </a:p>
        </p:txBody>
      </p:sp>
      <p:pic>
        <p:nvPicPr>
          <p:cNvPr id="9" name="Picture 8"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6126480"/>
            <a:ext cx="914400" cy="731520"/>
          </a:xfrm>
          <a:prstGeom prst="rect">
            <a:avLst/>
          </a:prstGeom>
        </p:spPr>
      </p:pic>
      <p:pic>
        <p:nvPicPr>
          <p:cNvPr id="7" name="Picture 6" descr="tape_measu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988" y="5685490"/>
            <a:ext cx="1573062" cy="1180977"/>
          </a:xfrm>
          <a:prstGeom prst="rect">
            <a:avLst/>
          </a:prstGeom>
        </p:spPr>
      </p:pic>
      <p:sp>
        <p:nvSpPr>
          <p:cNvPr id="3" name="Text Placeholder 2"/>
          <p:cNvSpPr>
            <a:spLocks noGrp="1"/>
          </p:cNvSpPr>
          <p:nvPr>
            <p:ph type="body" sz="quarter" idx="13"/>
          </p:nvPr>
        </p:nvSpPr>
        <p:spPr>
          <a:xfrm>
            <a:off x="304800" y="381000"/>
            <a:ext cx="4952998" cy="685800"/>
          </a:xfrm>
        </p:spPr>
        <p:txBody>
          <a:bodyPr>
            <a:normAutofit/>
          </a:bodyPr>
          <a:lstStyle/>
          <a:p>
            <a:r>
              <a:rPr lang="en-US" sz="3600" b="0" dirty="0" smtClean="0">
                <a:latin typeface="Rockwell"/>
                <a:cs typeface="Rockwell"/>
              </a:rPr>
              <a:t>Cyclic Voltammetry</a:t>
            </a:r>
            <a:endParaRPr lang="en-US" sz="3600" b="0" dirty="0">
              <a:latin typeface="Rockwell"/>
              <a:cs typeface="Rockwell"/>
            </a:endParaRPr>
          </a:p>
        </p:txBody>
      </p:sp>
      <p:pic>
        <p:nvPicPr>
          <p:cNvPr id="4" name="Picture 3" descr="Figure11.4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276600"/>
            <a:ext cx="7010400" cy="2915913"/>
          </a:xfrm>
          <a:prstGeom prst="rect">
            <a:avLst/>
          </a:prstGeom>
        </p:spPr>
      </p:pic>
      <p:pic>
        <p:nvPicPr>
          <p:cNvPr id="5" name="Picture 4" descr="fig5.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152400"/>
            <a:ext cx="2887798" cy="3021081"/>
          </a:xfrm>
          <a:prstGeom prst="rect">
            <a:avLst/>
          </a:prstGeom>
        </p:spPr>
      </p:pic>
      <p:sp>
        <p:nvSpPr>
          <p:cNvPr id="6" name="Slide Number Placeholder 5"/>
          <p:cNvSpPr>
            <a:spLocks noGrp="1"/>
          </p:cNvSpPr>
          <p:nvPr>
            <p:ph type="sldNum" sz="quarter" idx="15"/>
          </p:nvPr>
        </p:nvSpPr>
        <p:spPr/>
        <p:txBody>
          <a:bodyPr/>
          <a:lstStyle/>
          <a:p>
            <a:pPr algn="r"/>
            <a:fld id="{256D3EEF-DE4E-429D-8EC4-DDC531AFF587}" type="slidenum">
              <a:rPr lang="en-US" sz="1000" smtClean="0"/>
              <a:pPr algn="r"/>
              <a:t>6</a:t>
            </a:fld>
            <a:endParaRPr lang="en-US"/>
          </a:p>
        </p:txBody>
      </p:sp>
      <p:sp>
        <p:nvSpPr>
          <p:cNvPr id="8" name="TextBox 7"/>
          <p:cNvSpPr txBox="1"/>
          <p:nvPr/>
        </p:nvSpPr>
        <p:spPr>
          <a:xfrm>
            <a:off x="152400" y="1143000"/>
            <a:ext cx="5562600" cy="2677656"/>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FSCV=detection of extracellular DA levels with rapid temporal sensitivity</a:t>
            </a:r>
          </a:p>
          <a:p>
            <a:pPr marL="914400" lvl="1" indent="-457200">
              <a:buFont typeface="Arial"/>
              <a:buChar char="•"/>
            </a:pPr>
            <a:r>
              <a:rPr lang="en-US" sz="2800" dirty="0" smtClean="0">
                <a:latin typeface="Rockwell"/>
                <a:cs typeface="Rockwell"/>
              </a:rPr>
              <a:t>Insights into DA signaling dynamics</a:t>
            </a:r>
          </a:p>
          <a:p>
            <a:endParaRPr lang="en-US" sz="2800" dirty="0">
              <a:latin typeface="Rockwell"/>
              <a:cs typeface="Rockwell"/>
            </a:endParaRPr>
          </a:p>
        </p:txBody>
      </p:sp>
    </p:spTree>
    <p:extLst>
      <p:ext uri="{BB962C8B-B14F-4D97-AF65-F5344CB8AC3E}">
        <p14:creationId xmlns:p14="http://schemas.microsoft.com/office/powerpoint/2010/main" val="3613124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Open Field Test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Materials &amp; Methods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60</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pic>
        <p:nvPicPr>
          <p:cNvPr id="7" name="Picture 6" descr="mouseOpenFiel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219199"/>
            <a:ext cx="8095575" cy="5441289"/>
          </a:xfrm>
          <a:prstGeom prst="rect">
            <a:avLst/>
          </a:prstGeom>
        </p:spPr>
      </p:pic>
    </p:spTree>
    <p:extLst>
      <p:ext uri="{BB962C8B-B14F-4D97-AF65-F5344CB8AC3E}">
        <p14:creationId xmlns:p14="http://schemas.microsoft.com/office/powerpoint/2010/main" val="31390657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Open Field Chamber   </a:t>
            </a:r>
            <a:endParaRPr lang="en-US" sz="28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61</a:t>
            </a:fld>
            <a:endParaRPr lang="en-US"/>
          </a:p>
        </p:txBody>
      </p:sp>
      <p:pic>
        <p:nvPicPr>
          <p:cNvPr id="5" name="Picture 4" descr="WhiteBo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8" name="TextBox 7"/>
          <p:cNvSpPr txBox="1"/>
          <p:nvPr/>
        </p:nvSpPr>
        <p:spPr>
          <a:xfrm>
            <a:off x="-21335" y="990600"/>
            <a:ext cx="3450335" cy="5940088"/>
          </a:xfrm>
          <a:prstGeom prst="rect">
            <a:avLst/>
          </a:prstGeom>
          <a:noFill/>
        </p:spPr>
        <p:txBody>
          <a:bodyPr wrap="square" rtlCol="0">
            <a:spAutoFit/>
          </a:bodyPr>
          <a:lstStyle/>
          <a:p>
            <a:pPr marL="457200" indent="-457200">
              <a:buFont typeface="Arial"/>
              <a:buChar char="•"/>
            </a:pPr>
            <a:r>
              <a:rPr lang="en-US" sz="2000" dirty="0" smtClean="0">
                <a:latin typeface="Rockwell"/>
                <a:cs typeface="Rockwell"/>
              </a:rPr>
              <a:t>Day 1 &amp; 2:</a:t>
            </a:r>
          </a:p>
          <a:p>
            <a:pPr marL="914400" lvl="1" indent="-457200">
              <a:buFont typeface="Arial"/>
              <a:buChar char="•"/>
            </a:pPr>
            <a:r>
              <a:rPr lang="en-US" sz="2000" dirty="0" smtClean="0">
                <a:latin typeface="Rockwell"/>
                <a:cs typeface="Rockwell"/>
              </a:rPr>
              <a:t> </a:t>
            </a:r>
            <a:r>
              <a:rPr lang="en-US" sz="2000" dirty="0" err="1" smtClean="0">
                <a:latin typeface="Rockwell"/>
                <a:cs typeface="Rockwell"/>
              </a:rPr>
              <a:t>i.p</a:t>
            </a:r>
            <a:r>
              <a:rPr lang="en-US" sz="2000" dirty="0" smtClean="0">
                <a:latin typeface="Rockwell"/>
                <a:cs typeface="Rockwell"/>
              </a:rPr>
              <a:t>. saline</a:t>
            </a:r>
          </a:p>
          <a:p>
            <a:pPr marL="914400" lvl="1" indent="-457200">
              <a:buFont typeface="Arial"/>
              <a:buChar char="•"/>
            </a:pPr>
            <a:r>
              <a:rPr lang="en-US" sz="2000" dirty="0" smtClean="0">
                <a:latin typeface="Rockwell"/>
                <a:cs typeface="Rockwell"/>
              </a:rPr>
              <a:t>30 min habituation open field (lm activity recorded)</a:t>
            </a:r>
          </a:p>
          <a:p>
            <a:pPr marL="457200" indent="-457200">
              <a:buFont typeface="Arial"/>
              <a:buChar char="•"/>
            </a:pPr>
            <a:r>
              <a:rPr lang="en-US" sz="2000" dirty="0" smtClean="0">
                <a:latin typeface="Rockwell"/>
                <a:cs typeface="Rockwell"/>
              </a:rPr>
              <a:t> Day 3-7: </a:t>
            </a:r>
          </a:p>
          <a:p>
            <a:pPr marL="914400" lvl="1" indent="-457200">
              <a:buFont typeface="Arial"/>
              <a:buChar char="•"/>
            </a:pPr>
            <a:r>
              <a:rPr lang="en-US" sz="2000" dirty="0" smtClean="0">
                <a:latin typeface="Rockwell"/>
                <a:cs typeface="Rockwell"/>
              </a:rPr>
              <a:t>Placed in OFC x 30 min </a:t>
            </a:r>
            <a:r>
              <a:rPr lang="en-US" sz="2000" dirty="0" smtClean="0">
                <a:latin typeface="Rockwell"/>
                <a:cs typeface="Rockwell"/>
                <a:sym typeface="Wingdings"/>
              </a:rPr>
              <a:t> </a:t>
            </a:r>
            <a:r>
              <a:rPr lang="en-US" sz="2000" dirty="0" err="1" smtClean="0">
                <a:latin typeface="Rockwell"/>
                <a:cs typeface="Rockwell"/>
                <a:sym typeface="Wingdings"/>
              </a:rPr>
              <a:t>i.p</a:t>
            </a:r>
            <a:r>
              <a:rPr lang="en-US" sz="2000" dirty="0" smtClean="0">
                <a:latin typeface="Rockwell"/>
                <a:cs typeface="Rockwell"/>
                <a:sym typeface="Wingdings"/>
              </a:rPr>
              <a:t>. cocaine</a:t>
            </a:r>
          </a:p>
          <a:p>
            <a:pPr marL="914400" lvl="1" indent="-457200">
              <a:buFont typeface="Arial"/>
              <a:buChar char="•"/>
            </a:pPr>
            <a:r>
              <a:rPr lang="en-US" sz="2000" dirty="0" smtClean="0">
                <a:latin typeface="Rockwell"/>
                <a:cs typeface="Rockwell"/>
                <a:sym typeface="Wingdings"/>
              </a:rPr>
              <a:t>Locomotion monitored for 60 min</a:t>
            </a:r>
          </a:p>
          <a:p>
            <a:pPr marL="457200" indent="-457200">
              <a:buFont typeface="Arial"/>
              <a:buChar char="•"/>
            </a:pPr>
            <a:r>
              <a:rPr lang="en-US" sz="2000" dirty="0" smtClean="0">
                <a:latin typeface="Rockwell"/>
                <a:cs typeface="Rockwell"/>
                <a:sym typeface="Wingdings"/>
              </a:rPr>
              <a:t>Day 9: Mice w/ OS fibers </a:t>
            </a:r>
          </a:p>
          <a:p>
            <a:pPr marL="914400" lvl="1" indent="-457200">
              <a:buFont typeface="Arial"/>
              <a:buChar char="•"/>
            </a:pPr>
            <a:r>
              <a:rPr lang="en-US" sz="2000" dirty="0" smtClean="0">
                <a:latin typeface="Rockwell"/>
                <a:cs typeface="Rockwell"/>
                <a:sym typeface="Wingdings"/>
              </a:rPr>
              <a:t>In OFC x 30 min  </a:t>
            </a:r>
            <a:r>
              <a:rPr lang="en-US" sz="2000" dirty="0" err="1" smtClean="0">
                <a:latin typeface="Rockwell"/>
                <a:cs typeface="Rockwell"/>
                <a:sym typeface="Wingdings"/>
              </a:rPr>
              <a:t>i.p</a:t>
            </a:r>
            <a:r>
              <a:rPr lang="en-US" sz="2000" dirty="0" smtClean="0">
                <a:latin typeface="Rockwell"/>
                <a:cs typeface="Rockwell"/>
                <a:sym typeface="Wingdings"/>
              </a:rPr>
              <a:t>. cocaine</a:t>
            </a:r>
          </a:p>
          <a:p>
            <a:pPr marL="914400" lvl="1" indent="-457200">
              <a:buFont typeface="Arial"/>
              <a:buChar char="•"/>
            </a:pPr>
            <a:r>
              <a:rPr lang="en-US" sz="2000" dirty="0" smtClean="0">
                <a:latin typeface="Rockwell"/>
                <a:cs typeface="Rockwell"/>
                <a:sym typeface="Wingdings"/>
              </a:rPr>
              <a:t>Laser on</a:t>
            </a:r>
          </a:p>
          <a:p>
            <a:pPr marL="914400" lvl="1" indent="-457200">
              <a:buFont typeface="Arial"/>
              <a:buChar char="•"/>
            </a:pPr>
            <a:r>
              <a:rPr lang="en-US" sz="2000" dirty="0" smtClean="0">
                <a:latin typeface="Rockwell"/>
                <a:cs typeface="Rockwell"/>
                <a:sym typeface="Wingdings"/>
              </a:rPr>
              <a:t>Locomotion monitored for 60 min</a:t>
            </a:r>
            <a:endParaRPr lang="en-US" sz="2000" dirty="0">
              <a:latin typeface="Rockwell"/>
              <a:cs typeface="Rockwell"/>
            </a:endParaRPr>
          </a:p>
        </p:txBody>
      </p:sp>
      <p:pic>
        <p:nvPicPr>
          <p:cNvPr id="9" name="Content Placeholder 3" descr="GABA OPTO NAc.pdf"/>
          <p:cNvPicPr>
            <a:picLocks noChangeAspect="1"/>
          </p:cNvPicPr>
          <p:nvPr/>
        </p:nvPicPr>
        <p:blipFill rotWithShape="1">
          <a:blip r:embed="rId4">
            <a:extLst>
              <a:ext uri="{28A0092B-C50C-407E-A947-70E740481C1C}">
                <a14:useLocalDpi xmlns:a14="http://schemas.microsoft.com/office/drawing/2010/main" val="0"/>
              </a:ext>
            </a:extLst>
          </a:blip>
          <a:srcRect l="8308" t="3036" r="8914" b="17759"/>
          <a:stretch/>
        </p:blipFill>
        <p:spPr>
          <a:xfrm>
            <a:off x="3429000" y="578419"/>
            <a:ext cx="4918039" cy="6279581"/>
          </a:xfrm>
          <a:prstGeom prst="rect">
            <a:avLst/>
          </a:prstGeom>
        </p:spPr>
      </p:pic>
      <p:sp>
        <p:nvSpPr>
          <p:cNvPr id="3" name="Text Placeholder 2"/>
          <p:cNvSpPr>
            <a:spLocks noGrp="1"/>
          </p:cNvSpPr>
          <p:nvPr>
            <p:ph type="body" sz="quarter" idx="13"/>
          </p:nvPr>
        </p:nvSpPr>
        <p:spPr>
          <a:xfrm>
            <a:off x="304800" y="152400"/>
            <a:ext cx="8077200" cy="762000"/>
          </a:xfrm>
        </p:spPr>
        <p:txBody>
          <a:bodyPr>
            <a:noAutofit/>
          </a:bodyPr>
          <a:lstStyle/>
          <a:p>
            <a:pPr algn="ctr"/>
            <a:r>
              <a:rPr lang="en-US" sz="3600" dirty="0" smtClean="0">
                <a:latin typeface="Rockwell"/>
                <a:cs typeface="Rockwell"/>
              </a:rPr>
              <a:t>Effect of Cocaine on Locomotion </a:t>
            </a:r>
            <a:endParaRPr lang="en-US" sz="3600" dirty="0">
              <a:latin typeface="Rockwell"/>
              <a:cs typeface="Rockwell"/>
            </a:endParaRPr>
          </a:p>
        </p:txBody>
      </p:sp>
    </p:spTree>
    <p:extLst>
      <p:ext uri="{BB962C8B-B14F-4D97-AF65-F5344CB8AC3E}">
        <p14:creationId xmlns:p14="http://schemas.microsoft.com/office/powerpoint/2010/main" val="18800510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0" y="62484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descr="GABA OPTO NAc.pdf"/>
          <p:cNvPicPr>
            <a:picLocks noGrp="1" noChangeAspect="1"/>
          </p:cNvPicPr>
          <p:nvPr>
            <p:ph sz="quarter" idx="15"/>
          </p:nvPr>
        </p:nvPicPr>
        <p:blipFill rotWithShape="1">
          <a:blip r:embed="rId2">
            <a:extLst>
              <a:ext uri="{28A0092B-C50C-407E-A947-70E740481C1C}">
                <a14:useLocalDpi xmlns:a14="http://schemas.microsoft.com/office/drawing/2010/main" val="0"/>
              </a:ext>
            </a:extLst>
          </a:blip>
          <a:srcRect l="7815" t="3036" r="15812" b="18500"/>
          <a:stretch/>
        </p:blipFill>
        <p:spPr>
          <a:xfrm>
            <a:off x="3581400" y="-43548"/>
            <a:ext cx="5029200" cy="6895198"/>
          </a:xfrm>
        </p:spPr>
      </p:pic>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62</a:t>
            </a:fld>
            <a:endParaRPr lang="en-US"/>
          </a:p>
        </p:txBody>
      </p:sp>
      <p:sp>
        <p:nvSpPr>
          <p:cNvPr id="4" name="TextBox 3"/>
          <p:cNvSpPr txBox="1"/>
          <p:nvPr/>
        </p:nvSpPr>
        <p:spPr>
          <a:xfrm>
            <a:off x="0" y="2286000"/>
            <a:ext cx="3810000" cy="1384995"/>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B) Decrease c-</a:t>
            </a:r>
            <a:r>
              <a:rPr lang="en-US" sz="2800" dirty="0" err="1" smtClean="0">
                <a:latin typeface="Rockwell"/>
                <a:cs typeface="Rockwell"/>
              </a:rPr>
              <a:t>Fos</a:t>
            </a:r>
            <a:r>
              <a:rPr lang="en-US" sz="2800" baseline="30000" dirty="0" smtClean="0">
                <a:latin typeface="Rockwell"/>
                <a:cs typeface="Rockwell"/>
              </a:rPr>
              <a:t>+</a:t>
            </a:r>
            <a:r>
              <a:rPr lang="en-US" sz="2800" dirty="0" smtClean="0">
                <a:latin typeface="Rockwell"/>
                <a:cs typeface="Rockwell"/>
              </a:rPr>
              <a:t> in VP</a:t>
            </a:r>
          </a:p>
          <a:p>
            <a:endParaRPr lang="en-US" sz="2800" dirty="0">
              <a:latin typeface="Rockwell"/>
              <a:cs typeface="Rockwell"/>
            </a:endParaRPr>
          </a:p>
        </p:txBody>
      </p:sp>
      <p:sp>
        <p:nvSpPr>
          <p:cNvPr id="7" name="Oval 6"/>
          <p:cNvSpPr/>
          <p:nvPr/>
        </p:nvSpPr>
        <p:spPr>
          <a:xfrm>
            <a:off x="6705600" y="1219200"/>
            <a:ext cx="685800" cy="685800"/>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8454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0"/>
            <a:ext cx="533400" cy="6858000"/>
          </a:xfrm>
        </p:spPr>
        <p:txBody>
          <a:bodyPr>
            <a:noAutofit/>
          </a:bodyPr>
          <a:lstStyle/>
          <a:p>
            <a:pPr algn="ctr"/>
            <a:endParaRPr lang="en-US"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Results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63</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457200" y="1447800"/>
            <a:ext cx="7620000" cy="5262980"/>
          </a:xfrm>
          <a:prstGeom prst="rect">
            <a:avLst/>
          </a:prstGeom>
          <a:noFill/>
        </p:spPr>
        <p:txBody>
          <a:bodyPr wrap="square" rtlCol="0">
            <a:spAutoFit/>
          </a:bodyPr>
          <a:lstStyle/>
          <a:p>
            <a:pPr marL="457200" indent="-457200">
              <a:buFont typeface="Arial"/>
              <a:buChar char="•"/>
            </a:pPr>
            <a:r>
              <a:rPr lang="en-US" sz="2800" dirty="0" err="1" smtClean="0">
                <a:latin typeface="Rockwell"/>
                <a:cs typeface="Rockwell"/>
              </a:rPr>
              <a:t>NAc</a:t>
            </a:r>
            <a:r>
              <a:rPr lang="en-US" sz="2800" dirty="0" smtClean="0">
                <a:latin typeface="Rockwell"/>
                <a:cs typeface="Rockwell"/>
              </a:rPr>
              <a:t> GABAergic transmission </a:t>
            </a:r>
            <a:r>
              <a:rPr lang="en-US" sz="2800" dirty="0" err="1" smtClean="0">
                <a:latin typeface="Rockwell"/>
                <a:cs typeface="Rockwell"/>
              </a:rPr>
              <a:t>negativly</a:t>
            </a:r>
            <a:r>
              <a:rPr lang="en-US" sz="2800" dirty="0" smtClean="0">
                <a:latin typeface="Rockwell"/>
                <a:cs typeface="Rockwell"/>
              </a:rPr>
              <a:t> regulates reward-seeking behavior induced by cocaine and cocaine-predictive cues</a:t>
            </a:r>
          </a:p>
          <a:p>
            <a:pPr marL="457200" indent="-457200">
              <a:buFont typeface="Arial"/>
              <a:buChar char="•"/>
            </a:pPr>
            <a:r>
              <a:rPr lang="en-US" sz="2800" dirty="0" smtClean="0">
                <a:latin typeface="Rockwell"/>
                <a:cs typeface="Rockwell"/>
              </a:rPr>
              <a:t>OS activation impairs CPP expression</a:t>
            </a:r>
          </a:p>
          <a:p>
            <a:pPr marL="457200" indent="-457200">
              <a:buFont typeface="Arial"/>
              <a:buChar char="•"/>
            </a:pPr>
            <a:r>
              <a:rPr lang="en-US" sz="2800" dirty="0" smtClean="0">
                <a:latin typeface="Rockwell"/>
                <a:cs typeface="Rockwell"/>
              </a:rPr>
              <a:t>(OS) reduced CPP </a:t>
            </a:r>
            <a:r>
              <a:rPr lang="en-US" sz="2800" dirty="0" smtClean="0">
                <a:latin typeface="Rockwell"/>
                <a:cs typeface="Rockwell"/>
                <a:sym typeface="Wingdings"/>
              </a:rPr>
              <a:t> </a:t>
            </a:r>
            <a:r>
              <a:rPr lang="en-US" sz="2800" dirty="0" smtClean="0">
                <a:latin typeface="Wingdings"/>
                <a:ea typeface="Wingdings"/>
                <a:cs typeface="Wingdings"/>
                <a:sym typeface="Wingdings"/>
              </a:rPr>
              <a:t></a:t>
            </a:r>
            <a:r>
              <a:rPr lang="en-US" sz="2800" dirty="0">
                <a:latin typeface="Rockwell"/>
                <a:cs typeface="Rockwell"/>
                <a:sym typeface="Wingdings"/>
              </a:rPr>
              <a:t> </a:t>
            </a:r>
            <a:r>
              <a:rPr lang="en-US" sz="2800" dirty="0" smtClean="0">
                <a:latin typeface="Rockwell"/>
                <a:cs typeface="Rockwell"/>
                <a:sym typeface="Wingdings"/>
              </a:rPr>
              <a:t>c-</a:t>
            </a:r>
            <a:r>
              <a:rPr lang="en-US" sz="2800" dirty="0" err="1" smtClean="0">
                <a:latin typeface="Rockwell"/>
                <a:cs typeface="Rockwell"/>
                <a:sym typeface="Wingdings"/>
              </a:rPr>
              <a:t>Fos</a:t>
            </a:r>
            <a:r>
              <a:rPr lang="en-US" sz="2800" baseline="30000" dirty="0" smtClean="0">
                <a:latin typeface="Rockwell"/>
                <a:cs typeface="Rockwell"/>
                <a:sym typeface="Wingdings"/>
              </a:rPr>
              <a:t>+</a:t>
            </a:r>
            <a:r>
              <a:rPr lang="en-US" sz="2800" dirty="0" smtClean="0">
                <a:latin typeface="Rockwell"/>
                <a:cs typeface="Rockwell"/>
                <a:sym typeface="Wingdings"/>
              </a:rPr>
              <a:t> cells in VP</a:t>
            </a:r>
          </a:p>
          <a:p>
            <a:pPr marL="914400" lvl="1" indent="-457200">
              <a:buFont typeface="Arial"/>
              <a:buChar char="•"/>
            </a:pPr>
            <a:r>
              <a:rPr lang="en-US" sz="2800" dirty="0" smtClean="0">
                <a:latin typeface="Rockwell"/>
                <a:cs typeface="Rockwell"/>
                <a:sym typeface="Wingdings"/>
              </a:rPr>
              <a:t>Overlap D1 &amp; D2 MSN </a:t>
            </a:r>
            <a:r>
              <a:rPr lang="en-US" sz="2800" dirty="0" err="1" smtClean="0">
                <a:latin typeface="Rockwell"/>
                <a:cs typeface="Rockwell"/>
                <a:sym typeface="Wingdings"/>
              </a:rPr>
              <a:t>NAcVP</a:t>
            </a:r>
            <a:r>
              <a:rPr lang="en-US" sz="2800" dirty="0" smtClean="0">
                <a:latin typeface="Rockwell"/>
                <a:cs typeface="Rockwell"/>
                <a:sym typeface="Wingdings"/>
              </a:rPr>
              <a:t> inhibits VP activation </a:t>
            </a:r>
            <a:r>
              <a:rPr lang="en-US" sz="2800" dirty="0">
                <a:latin typeface="Rockwell"/>
                <a:cs typeface="Rockwell"/>
                <a:sym typeface="Wingdings"/>
              </a:rPr>
              <a:t> </a:t>
            </a:r>
            <a:r>
              <a:rPr lang="en-US" sz="2800" dirty="0" smtClean="0">
                <a:latin typeface="Rockwell"/>
                <a:cs typeface="Rockwell"/>
                <a:sym typeface="Wingdings"/>
              </a:rPr>
              <a:t> drug seeking</a:t>
            </a:r>
          </a:p>
          <a:p>
            <a:pPr marL="457200" indent="-457200">
              <a:buFont typeface="Arial"/>
              <a:buChar char="•"/>
            </a:pPr>
            <a:r>
              <a:rPr lang="en-US" sz="2800" dirty="0" err="1" smtClean="0">
                <a:latin typeface="Rockwell"/>
                <a:cs typeface="Rockwell"/>
                <a:sym typeface="Wingdings"/>
              </a:rPr>
              <a:t>NAc</a:t>
            </a:r>
            <a:r>
              <a:rPr lang="en-US" sz="2800" dirty="0" smtClean="0">
                <a:latin typeface="Rockwell"/>
                <a:cs typeface="Rockwell"/>
                <a:sym typeface="Wingdings"/>
              </a:rPr>
              <a:t> GABA inhibits </a:t>
            </a:r>
            <a:r>
              <a:rPr lang="en-US" sz="2800" dirty="0" err="1" smtClean="0">
                <a:latin typeface="Rockwell"/>
                <a:cs typeface="Rockwell"/>
                <a:sym typeface="Wingdings"/>
              </a:rPr>
              <a:t>SNr</a:t>
            </a:r>
            <a:r>
              <a:rPr lang="en-US" sz="2800" dirty="0" smtClean="0">
                <a:latin typeface="Rockwell"/>
                <a:cs typeface="Rockwell"/>
                <a:sym typeface="Wingdings"/>
              </a:rPr>
              <a:t> &amp; VTA</a:t>
            </a:r>
            <a:r>
              <a:rPr lang="en-US" sz="2800" dirty="0" smtClean="0">
                <a:latin typeface="Rockwell"/>
                <a:cs typeface="Rockwell"/>
              </a:rPr>
              <a:t> via D1-MSN</a:t>
            </a:r>
          </a:p>
          <a:p>
            <a:pPr marL="457200" indent="-457200">
              <a:buFont typeface="Arial"/>
              <a:buChar char="•"/>
            </a:pPr>
            <a:r>
              <a:rPr lang="en-US" sz="2800" dirty="0" smtClean="0">
                <a:latin typeface="Rockwell"/>
                <a:cs typeface="Rockwell"/>
              </a:rPr>
              <a:t>D1- &amp; D2-MSNs (</a:t>
            </a:r>
            <a:r>
              <a:rPr lang="en-US" sz="2800" dirty="0" err="1" smtClean="0">
                <a:latin typeface="Rockwell"/>
                <a:cs typeface="Rockwell"/>
              </a:rPr>
              <a:t>NAc</a:t>
            </a:r>
            <a:r>
              <a:rPr lang="en-US" sz="2800" dirty="0" err="1" smtClean="0">
                <a:latin typeface="Rockwell"/>
                <a:cs typeface="Rockwell"/>
                <a:sym typeface="Wingdings"/>
              </a:rPr>
              <a:t>VP</a:t>
            </a:r>
            <a:r>
              <a:rPr lang="en-US" sz="2800" dirty="0">
                <a:latin typeface="Rockwell"/>
                <a:cs typeface="Rockwell"/>
                <a:sym typeface="Wingdings"/>
              </a:rPr>
              <a:t>) VP</a:t>
            </a:r>
            <a:r>
              <a:rPr lang="en-US" sz="2800" dirty="0" smtClean="0">
                <a:latin typeface="Rockwell"/>
                <a:cs typeface="Rockwell"/>
                <a:sym typeface="Wingdings"/>
              </a:rPr>
              <a:t>VP inhibition of </a:t>
            </a:r>
            <a:r>
              <a:rPr lang="en-US" sz="2800" dirty="0" err="1" smtClean="0">
                <a:latin typeface="Rockwell"/>
                <a:cs typeface="Rockwell"/>
                <a:sym typeface="Wingdings"/>
              </a:rPr>
              <a:t>SNr</a:t>
            </a:r>
            <a:r>
              <a:rPr lang="en-US" sz="2800" dirty="0" smtClean="0">
                <a:latin typeface="Rockwell"/>
                <a:cs typeface="Rockwell"/>
                <a:sym typeface="Wingdings"/>
              </a:rPr>
              <a:t> &amp; VTA</a:t>
            </a:r>
            <a:endParaRPr lang="en-US" sz="2800" dirty="0" smtClean="0">
              <a:latin typeface="Rockwell"/>
              <a:cs typeface="Rockwell"/>
            </a:endParaRPr>
          </a:p>
          <a:p>
            <a:pPr marL="457200" indent="-457200">
              <a:buFont typeface="Arial"/>
              <a:buChar char="•"/>
            </a:pPr>
            <a:endParaRPr lang="en-US" sz="2800" dirty="0">
              <a:latin typeface="Rockwell"/>
              <a:cs typeface="Rockwell"/>
            </a:endParaRPr>
          </a:p>
        </p:txBody>
      </p:sp>
    </p:spTree>
    <p:extLst>
      <p:ext uri="{BB962C8B-B14F-4D97-AF65-F5344CB8AC3E}">
        <p14:creationId xmlns:p14="http://schemas.microsoft.com/office/powerpoint/2010/main" val="30993154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Rockwell"/>
                <a:cs typeface="Rockwell"/>
              </a:rPr>
              <a:t>Take-Home </a:t>
            </a:r>
            <a:endParaRPr lang="en-US" sz="2800" dirty="0">
              <a:latin typeface="Rockwell"/>
              <a:cs typeface="Rockwell"/>
            </a:endParaRPr>
          </a:p>
        </p:txBody>
      </p:sp>
      <p:sp>
        <p:nvSpPr>
          <p:cNvPr id="3" name="Text Placeholder 2"/>
          <p:cNvSpPr>
            <a:spLocks noGrp="1"/>
          </p:cNvSpPr>
          <p:nvPr>
            <p:ph type="body" sz="quarter" idx="13"/>
          </p:nvPr>
        </p:nvSpPr>
        <p:spPr>
          <a:xfrm>
            <a:off x="304800" y="381000"/>
            <a:ext cx="8077200" cy="762000"/>
          </a:xfrm>
        </p:spPr>
        <p:txBody>
          <a:bodyPr>
            <a:noAutofit/>
          </a:bodyPr>
          <a:lstStyle/>
          <a:p>
            <a:pPr algn="ctr"/>
            <a:r>
              <a:rPr lang="en-US" sz="3600" dirty="0" smtClean="0">
                <a:latin typeface="Rockwell"/>
                <a:cs typeface="Rockwell"/>
              </a:rPr>
              <a:t>Putting it All Together </a:t>
            </a:r>
            <a:endParaRPr lang="en-US" sz="3600" dirty="0">
              <a:latin typeface="Rockwell"/>
              <a:cs typeface="Rockwell"/>
            </a:endParaRPr>
          </a:p>
        </p:txBody>
      </p:sp>
      <p:sp>
        <p:nvSpPr>
          <p:cNvPr id="4" name="Slide Number Placeholder 3"/>
          <p:cNvSpPr>
            <a:spLocks noGrp="1"/>
          </p:cNvSpPr>
          <p:nvPr>
            <p:ph type="sldNum" sz="quarter" idx="15"/>
          </p:nvPr>
        </p:nvSpPr>
        <p:spPr/>
        <p:txBody>
          <a:bodyPr/>
          <a:lstStyle/>
          <a:p>
            <a:pPr algn="r"/>
            <a:fld id="{256D3EEF-DE4E-429D-8EC4-DDC531AFF587}" type="slidenum">
              <a:rPr lang="en-US" sz="1000" smtClean="0"/>
              <a:pPr algn="r"/>
              <a:t>64</a:t>
            </a:fld>
            <a:endParaRPr lang="en-US"/>
          </a:p>
        </p:txBody>
      </p:sp>
      <p:pic>
        <p:nvPicPr>
          <p:cNvPr id="5" name="Picture 4" descr="WhiteBo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760720"/>
            <a:ext cx="1066800" cy="1097280"/>
          </a:xfrm>
          <a:prstGeom prst="rect">
            <a:avLst/>
          </a:prstGeom>
        </p:spPr>
      </p:pic>
      <p:sp>
        <p:nvSpPr>
          <p:cNvPr id="6" name="TextBox 5"/>
          <p:cNvSpPr txBox="1"/>
          <p:nvPr/>
        </p:nvSpPr>
        <p:spPr>
          <a:xfrm>
            <a:off x="381000" y="1600200"/>
            <a:ext cx="7848600" cy="2677656"/>
          </a:xfrm>
          <a:prstGeom prst="rect">
            <a:avLst/>
          </a:prstGeom>
          <a:noFill/>
        </p:spPr>
        <p:txBody>
          <a:bodyPr wrap="square" rtlCol="0">
            <a:spAutoFit/>
          </a:bodyPr>
          <a:lstStyle/>
          <a:p>
            <a:pPr marL="457200" indent="-457200">
              <a:buFont typeface="Arial"/>
              <a:buChar char="•"/>
            </a:pPr>
            <a:r>
              <a:rPr lang="en-US" sz="2800" dirty="0" smtClean="0">
                <a:latin typeface="Rockwell"/>
                <a:cs typeface="Rockwell"/>
              </a:rPr>
              <a:t>OS MPST most effective for consistent DA release over time</a:t>
            </a:r>
          </a:p>
          <a:p>
            <a:pPr marL="457200" indent="-457200">
              <a:buFont typeface="Arial"/>
              <a:buChar char="•"/>
            </a:pPr>
            <a:r>
              <a:rPr lang="en-US" sz="2800" dirty="0" smtClean="0">
                <a:latin typeface="Rockwell"/>
                <a:cs typeface="Rockwell"/>
              </a:rPr>
              <a:t>Repeated OS may be problematic (inducing resilience or susceptibility to stress)</a:t>
            </a:r>
          </a:p>
          <a:p>
            <a:pPr marL="457200" indent="-457200">
              <a:buFont typeface="Arial"/>
              <a:buChar char="•"/>
            </a:pPr>
            <a:r>
              <a:rPr lang="en-US" sz="2800" dirty="0" smtClean="0">
                <a:latin typeface="Rockwell"/>
                <a:cs typeface="Rockwell"/>
              </a:rPr>
              <a:t>ES of field includes GABAergic MSNs, which may mimic attenuation of DA after CSDS</a:t>
            </a:r>
            <a:endParaRPr lang="en-US" sz="2800" dirty="0">
              <a:latin typeface="Rockwell"/>
              <a:cs typeface="Rockwell"/>
            </a:endParaRPr>
          </a:p>
        </p:txBody>
      </p:sp>
    </p:spTree>
    <p:extLst>
      <p:ext uri="{BB962C8B-B14F-4D97-AF65-F5344CB8AC3E}">
        <p14:creationId xmlns:p14="http://schemas.microsoft.com/office/powerpoint/2010/main" val="1993729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latin typeface="Rockwell"/>
              <a:cs typeface="Rockwell"/>
            </a:endParaRPr>
          </a:p>
        </p:txBody>
      </p:sp>
      <p:sp>
        <p:nvSpPr>
          <p:cNvPr id="3" name="Text Placeholder 2"/>
          <p:cNvSpPr>
            <a:spLocks noGrp="1"/>
          </p:cNvSpPr>
          <p:nvPr>
            <p:ph type="body" sz="quarter" idx="13"/>
          </p:nvPr>
        </p:nvSpPr>
        <p:spPr>
          <a:xfrm>
            <a:off x="304800" y="76200"/>
            <a:ext cx="8077200" cy="609600"/>
          </a:xfrm>
        </p:spPr>
        <p:txBody>
          <a:bodyPr>
            <a:noAutofit/>
          </a:bodyPr>
          <a:lstStyle/>
          <a:p>
            <a:pPr algn="ctr"/>
            <a:r>
              <a:rPr lang="en-US" sz="3600" dirty="0" smtClean="0">
                <a:latin typeface="Rockwell"/>
                <a:cs typeface="Rockwell"/>
              </a:rPr>
              <a:t>Electrical Stimulation</a:t>
            </a:r>
            <a:endParaRPr lang="en-US" sz="3600" dirty="0">
              <a:latin typeface="Rockwell"/>
              <a:cs typeface="Rockwell"/>
            </a:endParaRPr>
          </a:p>
        </p:txBody>
      </p:sp>
      <p:pic>
        <p:nvPicPr>
          <p:cNvPr id="6" name="Content Placeholder 5" descr="WhiteBox.jpg"/>
          <p:cNvPicPr>
            <a:picLocks noGrp="1" noChangeAspect="1"/>
          </p:cNvPicPr>
          <p:nvPr>
            <p:ph sz="quarter" idx="15"/>
          </p:nvPr>
        </p:nvPicPr>
        <p:blipFill>
          <a:blip r:embed="rId2" cstate="print">
            <a:extLst>
              <a:ext uri="{28A0092B-C50C-407E-A947-70E740481C1C}">
                <a14:useLocalDpi xmlns:a14="http://schemas.microsoft.com/office/drawing/2010/main" val="0"/>
              </a:ext>
            </a:extLst>
          </a:blip>
          <a:srcRect t="12264" b="12264"/>
          <a:stretch>
            <a:fillRect/>
          </a:stretch>
        </p:blipFill>
        <p:spPr>
          <a:xfrm>
            <a:off x="7315200" y="6075871"/>
            <a:ext cx="1295400" cy="782129"/>
          </a:xfrm>
        </p:spPr>
      </p:pic>
      <p:sp>
        <p:nvSpPr>
          <p:cNvPr id="5" name="Slide Number Placeholder 4"/>
          <p:cNvSpPr>
            <a:spLocks noGrp="1"/>
          </p:cNvSpPr>
          <p:nvPr>
            <p:ph type="sldNum" sz="quarter" idx="17"/>
          </p:nvPr>
        </p:nvSpPr>
        <p:spPr/>
        <p:txBody>
          <a:bodyPr/>
          <a:lstStyle/>
          <a:p>
            <a:pPr algn="r"/>
            <a:fld id="{256D3EEF-DE4E-429D-8EC4-DDC531AFF587}" type="slidenum">
              <a:rPr lang="en-US" sz="1000" smtClean="0"/>
              <a:pPr algn="r"/>
              <a:t>7</a:t>
            </a:fld>
            <a:endParaRPr lang="en-US"/>
          </a:p>
        </p:txBody>
      </p:sp>
      <p:sp>
        <p:nvSpPr>
          <p:cNvPr id="8" name="TextBox 7"/>
          <p:cNvSpPr txBox="1"/>
          <p:nvPr/>
        </p:nvSpPr>
        <p:spPr>
          <a:xfrm>
            <a:off x="381000" y="990600"/>
            <a:ext cx="7772400" cy="3477875"/>
          </a:xfrm>
          <a:prstGeom prst="rect">
            <a:avLst/>
          </a:prstGeom>
          <a:noFill/>
        </p:spPr>
        <p:txBody>
          <a:bodyPr wrap="square" rtlCol="0">
            <a:spAutoFit/>
          </a:bodyPr>
          <a:lstStyle/>
          <a:p>
            <a:pPr marL="457200" indent="-457200">
              <a:buFont typeface="Arial"/>
              <a:buChar char="•"/>
            </a:pPr>
            <a:r>
              <a:rPr lang="en-US" sz="3200" dirty="0">
                <a:latin typeface="Rockwell"/>
                <a:cs typeface="Rockwell"/>
              </a:rPr>
              <a:t>Stimulation </a:t>
            </a:r>
            <a:r>
              <a:rPr lang="en-US" sz="3200" dirty="0" smtClean="0">
                <a:latin typeface="Rockwell"/>
                <a:cs typeface="Rockwell"/>
              </a:rPr>
              <a:t>field </a:t>
            </a:r>
            <a:r>
              <a:rPr lang="en-US" sz="3200" dirty="0">
                <a:latin typeface="Rockwell"/>
                <a:cs typeface="Rockwell"/>
              </a:rPr>
              <a:t>d</a:t>
            </a:r>
            <a:r>
              <a:rPr lang="en-US" sz="3200" dirty="0" smtClean="0">
                <a:latin typeface="Rockwell"/>
                <a:cs typeface="Rockwell"/>
              </a:rPr>
              <a:t>epolarization </a:t>
            </a:r>
          </a:p>
          <a:p>
            <a:pPr marL="914400" lvl="1" indent="-457200">
              <a:buFont typeface="Arial"/>
              <a:buChar char="•"/>
            </a:pPr>
            <a:r>
              <a:rPr lang="en-US" sz="3200" u="sng" dirty="0" smtClean="0">
                <a:latin typeface="Rockwell"/>
                <a:cs typeface="Rockwell"/>
              </a:rPr>
              <a:t>All</a:t>
            </a:r>
            <a:r>
              <a:rPr lang="en-US" sz="3200" dirty="0" smtClean="0">
                <a:latin typeface="Rockwell"/>
                <a:cs typeface="Rockwell"/>
              </a:rPr>
              <a:t> axonal </a:t>
            </a:r>
            <a:r>
              <a:rPr lang="en-US" sz="3200" dirty="0">
                <a:latin typeface="Rockwell"/>
                <a:cs typeface="Rockwell"/>
              </a:rPr>
              <a:t>p</a:t>
            </a:r>
            <a:r>
              <a:rPr lang="en-US" sz="3200" dirty="0" smtClean="0">
                <a:latin typeface="Rockwell"/>
                <a:cs typeface="Rockwell"/>
              </a:rPr>
              <a:t>rocesses, dendrites, &amp; cell </a:t>
            </a:r>
            <a:r>
              <a:rPr lang="en-US" sz="3200" dirty="0">
                <a:latin typeface="Rockwell"/>
                <a:cs typeface="Rockwell"/>
              </a:rPr>
              <a:t>b</a:t>
            </a:r>
            <a:r>
              <a:rPr lang="en-US" sz="3200" dirty="0" smtClean="0">
                <a:latin typeface="Rockwell"/>
                <a:cs typeface="Rockwell"/>
              </a:rPr>
              <a:t>odies</a:t>
            </a:r>
          </a:p>
          <a:p>
            <a:pPr marL="457200" indent="-457200">
              <a:buFont typeface="Arial"/>
              <a:buChar char="•"/>
            </a:pPr>
            <a:r>
              <a:rPr lang="en-US" sz="3200" dirty="0" smtClean="0">
                <a:latin typeface="Rockwell"/>
                <a:cs typeface="Rockwell"/>
              </a:rPr>
              <a:t>Synchronous excitation </a:t>
            </a:r>
            <a:r>
              <a:rPr lang="en-US" sz="3200" dirty="0">
                <a:latin typeface="Rockwell"/>
                <a:cs typeface="Rockwell"/>
              </a:rPr>
              <a:t>u</a:t>
            </a:r>
            <a:r>
              <a:rPr lang="en-US" sz="3200" dirty="0" smtClean="0">
                <a:latin typeface="Rockwell"/>
                <a:cs typeface="Rockwell"/>
              </a:rPr>
              <a:t>nlikely </a:t>
            </a:r>
          </a:p>
          <a:p>
            <a:pPr marL="914400" lvl="1" indent="-457200">
              <a:buFont typeface="Arial"/>
              <a:buChar char="•"/>
            </a:pPr>
            <a:r>
              <a:rPr lang="en-US" sz="3200" dirty="0" smtClean="0">
                <a:latin typeface="Rockwell"/>
                <a:cs typeface="Rockwell"/>
              </a:rPr>
              <a:t>Temporal NT release </a:t>
            </a:r>
            <a:r>
              <a:rPr lang="en-US" sz="3200" dirty="0">
                <a:latin typeface="Rockwell"/>
                <a:cs typeface="Rockwell"/>
              </a:rPr>
              <a:t>r</a:t>
            </a:r>
            <a:r>
              <a:rPr lang="en-US" sz="3200" dirty="0" smtClean="0">
                <a:latin typeface="Rockwell"/>
                <a:cs typeface="Rockwell"/>
              </a:rPr>
              <a:t>egionally </a:t>
            </a:r>
            <a:r>
              <a:rPr lang="en-US" sz="3200" dirty="0">
                <a:latin typeface="Rockwell"/>
                <a:cs typeface="Rockwell"/>
              </a:rPr>
              <a:t>d</a:t>
            </a:r>
            <a:r>
              <a:rPr lang="en-US" sz="3200" dirty="0" smtClean="0">
                <a:latin typeface="Rockwell"/>
                <a:cs typeface="Rockwell"/>
              </a:rPr>
              <a:t>istinct</a:t>
            </a:r>
          </a:p>
          <a:p>
            <a:r>
              <a:rPr lang="en-US" sz="2800" dirty="0" smtClean="0">
                <a:latin typeface="Rockwell"/>
                <a:cs typeface="Rockwell"/>
              </a:rPr>
              <a:t> </a:t>
            </a:r>
            <a:endParaRPr lang="en-US" sz="2800" dirty="0">
              <a:latin typeface="Rockwell"/>
              <a:cs typeface="Rockwell"/>
            </a:endParaRPr>
          </a:p>
        </p:txBody>
      </p:sp>
      <p:pic>
        <p:nvPicPr>
          <p:cNvPr id="9" name="Picture 8" descr="fjS627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047526"/>
            <a:ext cx="3733800" cy="2810474"/>
          </a:xfrm>
          <a:prstGeom prst="rect">
            <a:avLst/>
          </a:prstGeom>
        </p:spPr>
      </p:pic>
    </p:spTree>
    <p:extLst>
      <p:ext uri="{BB962C8B-B14F-4D97-AF65-F5344CB8AC3E}">
        <p14:creationId xmlns:p14="http://schemas.microsoft.com/office/powerpoint/2010/main" val="1519694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quarter" idx="13"/>
          </p:nvPr>
        </p:nvSpPr>
        <p:spPr>
          <a:xfrm>
            <a:off x="304800" y="76200"/>
            <a:ext cx="8077200" cy="609600"/>
          </a:xfrm>
        </p:spPr>
        <p:txBody>
          <a:bodyPr>
            <a:noAutofit/>
          </a:bodyPr>
          <a:lstStyle/>
          <a:p>
            <a:pPr algn="ctr"/>
            <a:r>
              <a:rPr lang="en-US" sz="3600" dirty="0" smtClean="0">
                <a:latin typeface="Rockwell"/>
                <a:cs typeface="Rockwell"/>
              </a:rPr>
              <a:t>Rapid Multi-Pulse Stimulations</a:t>
            </a:r>
            <a:endParaRPr lang="en-US" sz="3600" dirty="0">
              <a:latin typeface="Rockwell"/>
              <a:cs typeface="Rockwell"/>
            </a:endParaRPr>
          </a:p>
        </p:txBody>
      </p:sp>
      <p:pic>
        <p:nvPicPr>
          <p:cNvPr id="6" name="Content Placeholder 5" descr="WhiteBox.jpg"/>
          <p:cNvPicPr>
            <a:picLocks noGrp="1" noChangeAspect="1"/>
          </p:cNvPicPr>
          <p:nvPr>
            <p:ph sz="quarter" idx="15"/>
          </p:nvPr>
        </p:nvPicPr>
        <p:blipFill>
          <a:blip r:embed="rId2" cstate="print">
            <a:extLst>
              <a:ext uri="{28A0092B-C50C-407E-A947-70E740481C1C}">
                <a14:useLocalDpi xmlns:a14="http://schemas.microsoft.com/office/drawing/2010/main" val="0"/>
              </a:ext>
            </a:extLst>
          </a:blip>
          <a:srcRect t="12264" b="12264"/>
          <a:stretch>
            <a:fillRect/>
          </a:stretch>
        </p:blipFill>
        <p:spPr>
          <a:xfrm>
            <a:off x="7315200" y="6075871"/>
            <a:ext cx="1295400" cy="782129"/>
          </a:xfrm>
        </p:spPr>
      </p:pic>
      <p:sp>
        <p:nvSpPr>
          <p:cNvPr id="5" name="Slide Number Placeholder 4"/>
          <p:cNvSpPr>
            <a:spLocks noGrp="1"/>
          </p:cNvSpPr>
          <p:nvPr>
            <p:ph type="sldNum" sz="quarter" idx="17"/>
          </p:nvPr>
        </p:nvSpPr>
        <p:spPr/>
        <p:txBody>
          <a:bodyPr/>
          <a:lstStyle/>
          <a:p>
            <a:pPr algn="r"/>
            <a:fld id="{256D3EEF-DE4E-429D-8EC4-DDC531AFF587}" type="slidenum">
              <a:rPr lang="en-US" sz="1000" smtClean="0"/>
              <a:pPr algn="r"/>
              <a:t>8</a:t>
            </a:fld>
            <a:endParaRPr lang="en-US"/>
          </a:p>
        </p:txBody>
      </p:sp>
      <p:sp>
        <p:nvSpPr>
          <p:cNvPr id="8" name="TextBox 7"/>
          <p:cNvSpPr txBox="1"/>
          <p:nvPr/>
        </p:nvSpPr>
        <p:spPr>
          <a:xfrm>
            <a:off x="381000" y="990600"/>
            <a:ext cx="7772400" cy="5016757"/>
          </a:xfrm>
          <a:prstGeom prst="rect">
            <a:avLst/>
          </a:prstGeom>
          <a:noFill/>
        </p:spPr>
        <p:txBody>
          <a:bodyPr wrap="square" rtlCol="0">
            <a:spAutoFit/>
          </a:bodyPr>
          <a:lstStyle/>
          <a:p>
            <a:pPr marL="457200" indent="-457200">
              <a:buFont typeface="Arial"/>
              <a:buChar char="•"/>
            </a:pPr>
            <a:r>
              <a:rPr lang="en-US" sz="3200" dirty="0" smtClean="0">
                <a:latin typeface="Rockwell"/>
                <a:cs typeface="Rockwell"/>
              </a:rPr>
              <a:t>Used for ES &amp; OS</a:t>
            </a:r>
          </a:p>
          <a:p>
            <a:pPr marL="457200" indent="-457200">
              <a:buFont typeface="Arial"/>
              <a:buChar char="•"/>
            </a:pPr>
            <a:r>
              <a:rPr lang="en-US" sz="3200" dirty="0" smtClean="0">
                <a:latin typeface="Rockwell"/>
                <a:cs typeface="Rockwell"/>
              </a:rPr>
              <a:t>ES </a:t>
            </a:r>
          </a:p>
          <a:p>
            <a:pPr marL="914400" lvl="1" indent="-457200">
              <a:buFont typeface="Arial"/>
              <a:buChar char="•"/>
            </a:pPr>
            <a:r>
              <a:rPr lang="en-US" sz="3200" dirty="0" smtClean="0">
                <a:latin typeface="Rockwell"/>
                <a:cs typeface="Rockwell"/>
              </a:rPr>
              <a:t>Stimulation trains </a:t>
            </a:r>
            <a:r>
              <a:rPr lang="en-US" sz="3200" dirty="0" smtClean="0">
                <a:latin typeface="Rockwell"/>
                <a:cs typeface="Rockwell"/>
                <a:sym typeface="Wingdings"/>
              </a:rPr>
              <a:t> mimic/induce </a:t>
            </a:r>
            <a:r>
              <a:rPr lang="en-US" sz="3200" dirty="0">
                <a:latin typeface="Rockwell"/>
                <a:cs typeface="Rockwell"/>
                <a:sym typeface="Wingdings"/>
              </a:rPr>
              <a:t>b</a:t>
            </a:r>
            <a:r>
              <a:rPr lang="en-US" sz="3200" dirty="0" smtClean="0">
                <a:latin typeface="Rockwell"/>
                <a:cs typeface="Rockwell"/>
                <a:sym typeface="Wingdings"/>
              </a:rPr>
              <a:t>urst </a:t>
            </a:r>
            <a:r>
              <a:rPr lang="en-US" sz="3200" dirty="0">
                <a:latin typeface="Rockwell"/>
                <a:cs typeface="Rockwell"/>
                <a:sym typeface="Wingdings"/>
              </a:rPr>
              <a:t>a</a:t>
            </a:r>
            <a:r>
              <a:rPr lang="en-US" sz="3200" dirty="0" smtClean="0">
                <a:latin typeface="Rockwell"/>
                <a:cs typeface="Rockwell"/>
                <a:sym typeface="Wingdings"/>
              </a:rPr>
              <a:t>ctivity in VTA </a:t>
            </a:r>
          </a:p>
          <a:p>
            <a:pPr marL="1371600" lvl="2" indent="-457200">
              <a:buFont typeface="Arial"/>
              <a:buChar char="•"/>
            </a:pPr>
            <a:r>
              <a:rPr lang="en-US" sz="3200" dirty="0" smtClean="0">
                <a:latin typeface="Rockwell"/>
                <a:cs typeface="Rockwell"/>
                <a:sym typeface="Wingdings"/>
              </a:rPr>
              <a:t>= DA release </a:t>
            </a:r>
          </a:p>
          <a:p>
            <a:pPr marL="914400" lvl="1" indent="-457200">
              <a:buFont typeface="Arial"/>
              <a:buChar char="•"/>
            </a:pPr>
            <a:r>
              <a:rPr lang="en-US" sz="3200" dirty="0" smtClean="0">
                <a:latin typeface="Rockwell"/>
                <a:cs typeface="Rockwell"/>
                <a:sym typeface="Wingdings"/>
              </a:rPr>
              <a:t>Control of non-DA neurons </a:t>
            </a:r>
            <a:r>
              <a:rPr lang="en-US" sz="3200" dirty="0">
                <a:latin typeface="Rockwell"/>
                <a:cs typeface="Rockwell"/>
                <a:sym typeface="Wingdings"/>
              </a:rPr>
              <a:t>c</a:t>
            </a:r>
            <a:r>
              <a:rPr lang="en-US" sz="3200" dirty="0" smtClean="0">
                <a:latin typeface="Rockwell"/>
                <a:cs typeface="Rockwell"/>
                <a:sym typeface="Wingdings"/>
              </a:rPr>
              <a:t>rucial</a:t>
            </a:r>
          </a:p>
          <a:p>
            <a:pPr marL="1371600" lvl="2" indent="-457200">
              <a:buFont typeface="Arial"/>
              <a:buChar char="•"/>
            </a:pPr>
            <a:r>
              <a:rPr lang="en-US" sz="3200" dirty="0" smtClean="0">
                <a:latin typeface="Rockwell"/>
                <a:cs typeface="Rockwell"/>
                <a:sym typeface="Wingdings"/>
              </a:rPr>
              <a:t>Train </a:t>
            </a:r>
            <a:r>
              <a:rPr lang="en-US" sz="3200" dirty="0" err="1">
                <a:latin typeface="Rockwell"/>
                <a:cs typeface="Rockwell"/>
                <a:sym typeface="Wingdings"/>
              </a:rPr>
              <a:t>s</a:t>
            </a:r>
            <a:r>
              <a:rPr lang="en-US" sz="3200" dirty="0" err="1" smtClean="0">
                <a:latin typeface="Rockwell"/>
                <a:cs typeface="Rockwell"/>
                <a:sym typeface="Wingdings"/>
              </a:rPr>
              <a:t>tim</a:t>
            </a:r>
            <a:r>
              <a:rPr lang="en-US" sz="3200" dirty="0" smtClean="0">
                <a:latin typeface="Rockwell"/>
                <a:cs typeface="Rockwell"/>
                <a:sym typeface="Wingdings"/>
              </a:rPr>
              <a:t>. duration = activate </a:t>
            </a:r>
            <a:r>
              <a:rPr lang="en-US" sz="3200" dirty="0">
                <a:latin typeface="Rockwell"/>
                <a:cs typeface="Rockwell"/>
                <a:sym typeface="Wingdings"/>
              </a:rPr>
              <a:t>m</a:t>
            </a:r>
            <a:r>
              <a:rPr lang="en-US" sz="3200" dirty="0" smtClean="0">
                <a:latin typeface="Rockwell"/>
                <a:cs typeface="Rockwell"/>
                <a:sym typeface="Wingdings"/>
              </a:rPr>
              <a:t>etabotropic </a:t>
            </a:r>
            <a:r>
              <a:rPr lang="en-US" sz="3200" dirty="0" err="1">
                <a:latin typeface="Rockwell"/>
                <a:cs typeface="Rockwell"/>
                <a:sym typeface="Wingdings"/>
              </a:rPr>
              <a:t>h</a:t>
            </a:r>
            <a:r>
              <a:rPr lang="en-US" sz="3200" dirty="0" err="1" smtClean="0">
                <a:latin typeface="Rockwell"/>
                <a:cs typeface="Rockwell"/>
                <a:sym typeface="Wingdings"/>
              </a:rPr>
              <a:t>eteroreceptors</a:t>
            </a:r>
            <a:r>
              <a:rPr lang="en-US" sz="3200" dirty="0" smtClean="0">
                <a:latin typeface="Rockwell"/>
                <a:cs typeface="Rockwell"/>
                <a:sym typeface="Wingdings"/>
              </a:rPr>
              <a:t>  on DA terminals</a:t>
            </a:r>
          </a:p>
          <a:p>
            <a:pPr marL="1828800" lvl="3" indent="-457200">
              <a:buFont typeface="Arial"/>
              <a:buChar char="•"/>
            </a:pPr>
            <a:r>
              <a:rPr lang="en-US" sz="3200" dirty="0" smtClean="0">
                <a:latin typeface="Rockwell"/>
                <a:cs typeface="Rockwell"/>
                <a:sym typeface="Wingdings"/>
              </a:rPr>
              <a:t>Net inhibition of DA results</a:t>
            </a:r>
            <a:endParaRPr lang="en-US" sz="3200" dirty="0">
              <a:latin typeface="Rockwell"/>
              <a:cs typeface="Rockwell"/>
            </a:endParaRPr>
          </a:p>
        </p:txBody>
      </p:sp>
    </p:spTree>
    <p:extLst>
      <p:ext uri="{BB962C8B-B14F-4D97-AF65-F5344CB8AC3E}">
        <p14:creationId xmlns:p14="http://schemas.microsoft.com/office/powerpoint/2010/main" val="1621927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quarter" idx="13"/>
          </p:nvPr>
        </p:nvSpPr>
        <p:spPr>
          <a:xfrm>
            <a:off x="304800" y="76200"/>
            <a:ext cx="8077200" cy="609600"/>
          </a:xfrm>
        </p:spPr>
        <p:txBody>
          <a:bodyPr>
            <a:noAutofit/>
          </a:bodyPr>
          <a:lstStyle/>
          <a:p>
            <a:pPr algn="ctr"/>
            <a:r>
              <a:rPr lang="en-US" sz="3600" dirty="0" smtClean="0">
                <a:latin typeface="Rockwell"/>
                <a:cs typeface="Rockwell"/>
              </a:rPr>
              <a:t>Goals</a:t>
            </a:r>
            <a:endParaRPr lang="en-US" sz="3600" dirty="0">
              <a:latin typeface="Rockwell"/>
              <a:cs typeface="Rockwell"/>
            </a:endParaRPr>
          </a:p>
        </p:txBody>
      </p:sp>
      <p:pic>
        <p:nvPicPr>
          <p:cNvPr id="6" name="Content Placeholder 5" descr="WhiteBox.jpg"/>
          <p:cNvPicPr>
            <a:picLocks noGrp="1" noChangeAspect="1"/>
          </p:cNvPicPr>
          <p:nvPr>
            <p:ph sz="quarter" idx="15"/>
          </p:nvPr>
        </p:nvPicPr>
        <p:blipFill>
          <a:blip r:embed="rId2" cstate="print">
            <a:extLst>
              <a:ext uri="{28A0092B-C50C-407E-A947-70E740481C1C}">
                <a14:useLocalDpi xmlns:a14="http://schemas.microsoft.com/office/drawing/2010/main" val="0"/>
              </a:ext>
            </a:extLst>
          </a:blip>
          <a:srcRect t="12264" b="12264"/>
          <a:stretch>
            <a:fillRect/>
          </a:stretch>
        </p:blipFill>
        <p:spPr>
          <a:xfrm>
            <a:off x="7315200" y="6075871"/>
            <a:ext cx="1295400" cy="782129"/>
          </a:xfrm>
        </p:spPr>
      </p:pic>
      <p:sp>
        <p:nvSpPr>
          <p:cNvPr id="5" name="Slide Number Placeholder 4"/>
          <p:cNvSpPr>
            <a:spLocks noGrp="1"/>
          </p:cNvSpPr>
          <p:nvPr>
            <p:ph type="sldNum" sz="quarter" idx="17"/>
          </p:nvPr>
        </p:nvSpPr>
        <p:spPr/>
        <p:txBody>
          <a:bodyPr/>
          <a:lstStyle/>
          <a:p>
            <a:pPr algn="r"/>
            <a:fld id="{256D3EEF-DE4E-429D-8EC4-DDC531AFF587}" type="slidenum">
              <a:rPr lang="en-US" sz="1000" smtClean="0"/>
              <a:pPr algn="r"/>
              <a:t>9</a:t>
            </a:fld>
            <a:endParaRPr lang="en-US"/>
          </a:p>
        </p:txBody>
      </p:sp>
      <p:sp>
        <p:nvSpPr>
          <p:cNvPr id="8" name="TextBox 7"/>
          <p:cNvSpPr txBox="1"/>
          <p:nvPr/>
        </p:nvSpPr>
        <p:spPr>
          <a:xfrm>
            <a:off x="381000" y="990600"/>
            <a:ext cx="7772400" cy="6001642"/>
          </a:xfrm>
          <a:prstGeom prst="rect">
            <a:avLst/>
          </a:prstGeom>
          <a:noFill/>
        </p:spPr>
        <p:txBody>
          <a:bodyPr wrap="square" rtlCol="0">
            <a:spAutoFit/>
          </a:bodyPr>
          <a:lstStyle/>
          <a:p>
            <a:pPr marL="457200" indent="-457200">
              <a:buFont typeface="Arial"/>
              <a:buChar char="•"/>
            </a:pPr>
            <a:r>
              <a:rPr lang="en-US" sz="3200" dirty="0" smtClean="0">
                <a:latin typeface="Rockwell"/>
                <a:cs typeface="Rockwell"/>
              </a:rPr>
              <a:t>Characterize differences in release via MPSTs with each </a:t>
            </a:r>
            <a:r>
              <a:rPr lang="en-US" sz="3200" dirty="0">
                <a:latin typeface="Rockwell"/>
                <a:cs typeface="Rockwell"/>
              </a:rPr>
              <a:t>m</a:t>
            </a:r>
            <a:r>
              <a:rPr lang="en-US" sz="3200" dirty="0" smtClean="0">
                <a:latin typeface="Rockwell"/>
                <a:cs typeface="Rockwell"/>
              </a:rPr>
              <a:t>ethod</a:t>
            </a:r>
          </a:p>
          <a:p>
            <a:pPr marL="914400" lvl="1" indent="-457200">
              <a:buFont typeface="Arial"/>
              <a:buChar char="•"/>
            </a:pPr>
            <a:r>
              <a:rPr lang="en-US" sz="3200" dirty="0" smtClean="0">
                <a:latin typeface="Rockwell"/>
                <a:cs typeface="Rockwell"/>
              </a:rPr>
              <a:t>Electrical vs. Optical</a:t>
            </a:r>
          </a:p>
          <a:p>
            <a:pPr marL="914400" lvl="1" indent="-457200">
              <a:buFont typeface="Arial"/>
              <a:buChar char="•"/>
            </a:pPr>
            <a:r>
              <a:rPr lang="en-US" sz="3200" dirty="0" smtClean="0">
                <a:latin typeface="Rockwell"/>
                <a:cs typeface="Rockwell"/>
              </a:rPr>
              <a:t>In isolation </a:t>
            </a:r>
          </a:p>
          <a:p>
            <a:pPr marL="457200" indent="-457200">
              <a:buFont typeface="Arial"/>
              <a:buChar char="•"/>
            </a:pPr>
            <a:r>
              <a:rPr lang="en-US" sz="3200" dirty="0" smtClean="0">
                <a:latin typeface="Rockwell"/>
                <a:cs typeface="Rockwell"/>
              </a:rPr>
              <a:t>Evaluate contribution of non-DA transmitters (ES)</a:t>
            </a:r>
          </a:p>
          <a:p>
            <a:pPr marL="914400" lvl="1" indent="-457200">
              <a:buFont typeface="Arial"/>
              <a:buChar char="•"/>
            </a:pPr>
            <a:r>
              <a:rPr lang="en-US" sz="3200" dirty="0" smtClean="0">
                <a:latin typeface="Rockwell"/>
                <a:cs typeface="Rockwell"/>
              </a:rPr>
              <a:t>GABAergic &amp; </a:t>
            </a:r>
            <a:r>
              <a:rPr lang="en-US" sz="3200" dirty="0">
                <a:latin typeface="Rockwell"/>
                <a:cs typeface="Rockwell"/>
              </a:rPr>
              <a:t>c</a:t>
            </a:r>
            <a:r>
              <a:rPr lang="en-US" sz="3200" dirty="0" smtClean="0">
                <a:latin typeface="Rockwell"/>
                <a:cs typeface="Rockwell"/>
              </a:rPr>
              <a:t>holinergic interneurons </a:t>
            </a:r>
          </a:p>
          <a:p>
            <a:pPr marL="1371600" lvl="2" indent="-457200">
              <a:buFont typeface="Arial"/>
              <a:buChar char="•"/>
            </a:pPr>
            <a:r>
              <a:rPr lang="en-US" sz="3200" dirty="0" smtClean="0">
                <a:latin typeface="Rockwell"/>
                <a:cs typeface="Rockwell"/>
              </a:rPr>
              <a:t>Insensitive to OS, but would be stimulated via ES</a:t>
            </a:r>
          </a:p>
          <a:p>
            <a:pPr marL="1828800" lvl="3" indent="-457200">
              <a:buFont typeface="Arial"/>
              <a:buChar char="•"/>
            </a:pPr>
            <a:r>
              <a:rPr lang="en-US" sz="3200" dirty="0" smtClean="0">
                <a:latin typeface="Rockwell"/>
                <a:cs typeface="Rockwell"/>
              </a:rPr>
              <a:t>Block GABA-R &amp; </a:t>
            </a:r>
            <a:r>
              <a:rPr lang="en-US" sz="3200" dirty="0" err="1" smtClean="0">
                <a:latin typeface="Rockwell"/>
                <a:cs typeface="Rockwell"/>
              </a:rPr>
              <a:t>nAChR</a:t>
            </a:r>
            <a:endParaRPr lang="en-US" sz="3200" dirty="0" smtClean="0">
              <a:latin typeface="Rockwell"/>
              <a:cs typeface="Rockwell"/>
            </a:endParaRPr>
          </a:p>
          <a:p>
            <a:pPr marL="1828800" lvl="3" indent="-457200">
              <a:buFont typeface="Arial"/>
              <a:buChar char="•"/>
            </a:pPr>
            <a:endParaRPr lang="en-US" sz="3200" dirty="0">
              <a:latin typeface="Rockwell"/>
              <a:cs typeface="Rockwell"/>
            </a:endParaRPr>
          </a:p>
        </p:txBody>
      </p:sp>
    </p:spTree>
    <p:extLst>
      <p:ext uri="{BB962C8B-B14F-4D97-AF65-F5344CB8AC3E}">
        <p14:creationId xmlns:p14="http://schemas.microsoft.com/office/powerpoint/2010/main" val="309792876"/>
      </p:ext>
    </p:extLst>
  </p:cSld>
  <p:clrMapOvr>
    <a:masterClrMapping/>
  </p:clrMapOvr>
  <p:timing>
    <p:tnLst>
      <p:par>
        <p:cTn id="1" dur="indefinite" restart="never" nodeType="tmRoot"/>
      </p:par>
    </p:tnLst>
  </p:timing>
</p:sld>
</file>

<file path=ppt/theme/theme1.xml><?xml version="1.0" encoding="utf-8"?>
<a:theme xmlns:a="http://schemas.openxmlformats.org/drawingml/2006/main" name="Pitch Book">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Pitch Book.potx</Template>
  <TotalTime>0</TotalTime>
  <Words>2788</Words>
  <Application>Microsoft Office PowerPoint</Application>
  <PresentationFormat>On-screen Show (4:3)</PresentationFormat>
  <Paragraphs>465</Paragraphs>
  <Slides>64</Slides>
  <Notes>28</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Pitch Book</vt:lpstr>
      <vt:lpstr>Optogenetic Modification of ADDICTION, DEPRESSION, AND SOCIAL DEFEAT</vt:lpstr>
      <vt:lpstr>PowerPoint Presentation</vt:lpstr>
      <vt:lpstr>PowerPoint Presentation</vt:lpstr>
      <vt:lpstr>PowerPoint Presentation</vt:lpstr>
      <vt:lpstr>PowerPoint Presentation</vt:lpstr>
      <vt:lpstr>AnOx RedCat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Animals </vt:lpstr>
      <vt:lpstr>Animals </vt:lpstr>
      <vt:lpstr>Viral Mediated ChR2 Expression: VTA &amp; NAc </vt:lpstr>
      <vt:lpstr>PowerPoint Presentation</vt:lpstr>
      <vt:lpstr>Light Stimulated DA Signals in NAc </vt:lpstr>
      <vt:lpstr>PowerPoint Presentation</vt:lpstr>
      <vt:lpstr>VMAT Blockade </vt:lpstr>
      <vt:lpstr>NA+ Channel Blockade </vt:lpstr>
      <vt:lpstr>PowerPoint Presentation</vt:lpstr>
      <vt:lpstr>PowerPoint Presentation</vt:lpstr>
      <vt:lpstr>ES vs. OS: Relative Responsiveness   </vt:lpstr>
      <vt:lpstr>Increased Sensitivity of Fields to OS </vt:lpstr>
      <vt:lpstr>PowerPoint Presentation</vt:lpstr>
      <vt:lpstr>????????????????????????????????????????????????????</vt:lpstr>
      <vt:lpstr>GABA Influence on DA Release </vt:lpstr>
      <vt:lpstr>PowerPoint Presentation</vt:lpstr>
      <vt:lpstr>Acetylcholine Influence on Stimulated DA Release </vt:lpstr>
      <vt:lpstr>PowerPoint Presentation</vt:lpstr>
      <vt:lpstr>PowerPoint Presentation</vt:lpstr>
      <vt:lpstr>PowerPoint Presentation</vt:lpstr>
      <vt:lpstr>Animals </vt:lpstr>
      <vt:lpstr>AAV &amp; Stereotaxic Surgery  </vt:lpstr>
      <vt:lpstr>Variance  </vt:lpstr>
      <vt:lpstr>Voltage-Clamp Recordings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Animals </vt:lpstr>
      <vt:lpstr>Optogenetics </vt:lpstr>
      <vt:lpstr>CPP Chamber   </vt:lpstr>
      <vt:lpstr>CPP Procedure    </vt:lpstr>
      <vt:lpstr>OS Manipulation of Cocaine-Induced CPP    </vt:lpstr>
      <vt:lpstr>PowerPoint Presentation</vt:lpstr>
      <vt:lpstr>Open Field Test  </vt:lpstr>
      <vt:lpstr>Open Field Chamber   </vt:lpstr>
      <vt:lpstr>PowerPoint Presentation</vt:lpstr>
      <vt:lpstr>PowerPoint Presentation</vt:lpstr>
      <vt:lpstr>Take-Home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2010-04-19T20:44:32Z</dcterms:created>
  <dcterms:modified xsi:type="dcterms:W3CDTF">2016-02-05T19:08:21Z</dcterms:modified>
</cp:coreProperties>
</file>